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sldIdLst>
    <p:sldId id="258" r:id="rId2"/>
    <p:sldId id="298" r:id="rId3"/>
    <p:sldId id="291" r:id="rId4"/>
    <p:sldId id="275" r:id="rId5"/>
    <p:sldId id="351" r:id="rId6"/>
    <p:sldId id="289" r:id="rId7"/>
    <p:sldId id="357" r:id="rId8"/>
    <p:sldId id="340" r:id="rId9"/>
    <p:sldId id="297" r:id="rId10"/>
    <p:sldId id="339" r:id="rId11"/>
    <p:sldId id="293" r:id="rId12"/>
    <p:sldId id="280" r:id="rId13"/>
    <p:sldId id="310" r:id="rId14"/>
    <p:sldId id="360" r:id="rId15"/>
    <p:sldId id="300" r:id="rId16"/>
    <p:sldId id="358" r:id="rId17"/>
    <p:sldId id="305" r:id="rId18"/>
    <p:sldId id="306" r:id="rId19"/>
    <p:sldId id="307" r:id="rId20"/>
    <p:sldId id="301" r:id="rId21"/>
    <p:sldId id="350" r:id="rId22"/>
    <p:sldId id="356" r:id="rId23"/>
    <p:sldId id="338" r:id="rId24"/>
    <p:sldId id="295" r:id="rId25"/>
    <p:sldId id="353" r:id="rId26"/>
    <p:sldId id="311" r:id="rId27"/>
    <p:sldId id="309" r:id="rId28"/>
    <p:sldId id="320" r:id="rId29"/>
    <p:sldId id="348" r:id="rId30"/>
    <p:sldId id="349" r:id="rId31"/>
    <p:sldId id="303" r:id="rId32"/>
    <p:sldId id="304" r:id="rId33"/>
    <p:sldId id="355" r:id="rId34"/>
    <p:sldId id="330" r:id="rId35"/>
    <p:sldId id="312" r:id="rId36"/>
    <p:sldId id="362" r:id="rId37"/>
    <p:sldId id="329" r:id="rId38"/>
    <p:sldId id="313" r:id="rId39"/>
    <p:sldId id="317" r:id="rId40"/>
    <p:sldId id="359" r:id="rId41"/>
    <p:sldId id="321" r:id="rId42"/>
    <p:sldId id="319" r:id="rId43"/>
    <p:sldId id="352" r:id="rId44"/>
    <p:sldId id="323" r:id="rId45"/>
    <p:sldId id="354" r:id="rId46"/>
    <p:sldId id="325" r:id="rId47"/>
    <p:sldId id="361" r:id="rId48"/>
  </p:sldIdLst>
  <p:sldSz cx="12192000" cy="6858000"/>
  <p:notesSz cx="6889750" cy="100218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71C53370-A73D-4BDD-BD86-D1F985B14F6C}">
          <p14:sldIdLst/>
        </p14:section>
        <p14:section name="Section sans titre" id="{F8959739-69F3-42B1-B248-DE9B6C730CDA}">
          <p14:sldIdLst>
            <p14:sldId id="258"/>
            <p14:sldId id="298"/>
            <p14:sldId id="291"/>
            <p14:sldId id="275"/>
            <p14:sldId id="351"/>
            <p14:sldId id="289"/>
            <p14:sldId id="357"/>
            <p14:sldId id="340"/>
            <p14:sldId id="297"/>
            <p14:sldId id="339"/>
            <p14:sldId id="293"/>
            <p14:sldId id="280"/>
            <p14:sldId id="310"/>
            <p14:sldId id="360"/>
            <p14:sldId id="300"/>
            <p14:sldId id="358"/>
            <p14:sldId id="305"/>
            <p14:sldId id="306"/>
            <p14:sldId id="307"/>
            <p14:sldId id="301"/>
            <p14:sldId id="350"/>
            <p14:sldId id="356"/>
            <p14:sldId id="338"/>
            <p14:sldId id="295"/>
            <p14:sldId id="353"/>
            <p14:sldId id="311"/>
            <p14:sldId id="309"/>
            <p14:sldId id="320"/>
            <p14:sldId id="348"/>
            <p14:sldId id="349"/>
            <p14:sldId id="303"/>
            <p14:sldId id="304"/>
            <p14:sldId id="355"/>
            <p14:sldId id="330"/>
            <p14:sldId id="312"/>
            <p14:sldId id="362"/>
            <p14:sldId id="329"/>
            <p14:sldId id="313"/>
            <p14:sldId id="317"/>
            <p14:sldId id="359"/>
            <p14:sldId id="321"/>
            <p14:sldId id="319"/>
            <p14:sldId id="352"/>
            <p14:sldId id="323"/>
            <p14:sldId id="354"/>
            <p14:sldId id="325"/>
            <p14:sldId id="3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x LAFONTAN" initials="ML" lastIdx="1" clrIdx="0">
    <p:extLst>
      <p:ext uri="{19B8F6BF-5375-455C-9EA6-DF929625EA0E}">
        <p15:presenceInfo xmlns:p15="http://schemas.microsoft.com/office/powerpoint/2012/main" userId="c7d25503eff7b17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800000"/>
    <a:srgbClr val="0000CC"/>
    <a:srgbClr val="FFCCCC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21" autoAdjust="0"/>
    <p:restoredTop sz="89912" autoAdjust="0"/>
  </p:normalViewPr>
  <p:slideViewPr>
    <p:cSldViewPr snapToGrid="0">
      <p:cViewPr varScale="1">
        <p:scale>
          <a:sx n="86" d="100"/>
          <a:sy n="86" d="100"/>
        </p:scale>
        <p:origin x="12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75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2597" y="0"/>
            <a:ext cx="2985558" cy="502835"/>
          </a:xfrm>
          <a:prstGeom prst="rect">
            <a:avLst/>
          </a:prstGeom>
        </p:spPr>
        <p:txBody>
          <a:bodyPr vert="horz" lIns="96634" tIns="48317" rIns="96634" bIns="48317" rtlCol="0"/>
          <a:lstStyle>
            <a:lvl1pPr algn="r">
              <a:defRPr sz="1300"/>
            </a:lvl1pPr>
          </a:lstStyle>
          <a:p>
            <a:fld id="{C358A955-738C-45ED-96F9-8A1EE89F9728}" type="datetimeFigureOut">
              <a:rPr lang="fr-FR" smtClean="0"/>
              <a:t>18/12/2020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52538"/>
            <a:ext cx="6013450" cy="33829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4" tIns="48317" rIns="96634" bIns="48317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8975" y="4823034"/>
            <a:ext cx="5511800" cy="3946118"/>
          </a:xfrm>
          <a:prstGeom prst="rect">
            <a:avLst/>
          </a:prstGeom>
        </p:spPr>
        <p:txBody>
          <a:bodyPr vert="horz" lIns="96634" tIns="48317" rIns="96634" bIns="48317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2597" y="9519055"/>
            <a:ext cx="2985558" cy="502834"/>
          </a:xfrm>
          <a:prstGeom prst="rect">
            <a:avLst/>
          </a:prstGeom>
        </p:spPr>
        <p:txBody>
          <a:bodyPr vert="horz" lIns="96634" tIns="48317" rIns="96634" bIns="48317" rtlCol="0" anchor="b"/>
          <a:lstStyle>
            <a:lvl1pPr algn="r">
              <a:defRPr sz="1300"/>
            </a:lvl1pPr>
          </a:lstStyle>
          <a:p>
            <a:fld id="{708AA26C-A86A-4138-B86A-590D9CAB1B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785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File:Coronaviruses_004_lores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creativecommons.org/licenses/by/4.0/" TargetMode="Externa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A26C-A86A-4138-B86A-590D9CAB1BB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98209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A26C-A86A-4138-B86A-590D9CAB1BBF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241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A26C-A86A-4138-B86A-590D9CAB1BBF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9330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A26C-A86A-4138-B86A-590D9CAB1BBF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7582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A26C-A86A-4138-B86A-590D9CAB1BBF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45780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A26C-A86A-4138-B86A-590D9CAB1BBF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13561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A26C-A86A-4138-B86A-590D9CAB1BBF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39728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A26C-A86A-4138-B86A-590D9CAB1BBF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0112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0" i="0" u="none" strike="noStrike" baseline="0" dirty="0">
                <a:latin typeface="AdvP8906"/>
              </a:rPr>
              <a:t>Model of the Type I interferon (IFN) receptor complex. </a:t>
            </a:r>
            <a:r>
              <a:rPr lang="en-US" sz="1800" b="0" i="0" u="none" strike="noStrike" baseline="0" dirty="0">
                <a:latin typeface="AdvP8900"/>
              </a:rPr>
              <a:t>The</a:t>
            </a:r>
          </a:p>
          <a:p>
            <a:pPr algn="l"/>
            <a:r>
              <a:rPr lang="en-US" sz="1800" b="0" i="0" u="none" strike="noStrike" baseline="0" dirty="0">
                <a:latin typeface="AdvP8900"/>
              </a:rPr>
              <a:t>IFN-</a:t>
            </a:r>
            <a:r>
              <a:rPr lang="en-US" sz="1800" b="0" i="0" u="none" strike="noStrike" baseline="0" dirty="0">
                <a:latin typeface="AdvPi1"/>
              </a:rPr>
              <a:t>a </a:t>
            </a:r>
            <a:r>
              <a:rPr lang="en-US" sz="1800" b="0" i="0" u="none" strike="noStrike" baseline="0" dirty="0">
                <a:latin typeface="AdvP8900"/>
              </a:rPr>
              <a:t>receptor complex consists of two different chains, IFN-</a:t>
            </a:r>
            <a:r>
              <a:rPr lang="en-US" sz="1800" b="0" i="0" u="none" strike="noStrike" baseline="0" dirty="0">
                <a:latin typeface="AdvPi1"/>
              </a:rPr>
              <a:t>a</a:t>
            </a:r>
            <a:r>
              <a:rPr lang="en-US" sz="1800" b="0" i="0" u="none" strike="noStrike" baseline="0" dirty="0">
                <a:latin typeface="AdvP8900"/>
              </a:rPr>
              <a:t>R1 and</a:t>
            </a:r>
          </a:p>
          <a:p>
            <a:pPr algn="l"/>
            <a:r>
              <a:rPr lang="en-US" sz="1800" b="0" i="0" u="none" strike="noStrike" baseline="0" dirty="0">
                <a:latin typeface="AdvP8900"/>
              </a:rPr>
              <a:t>IFN-</a:t>
            </a:r>
            <a:r>
              <a:rPr lang="en-US" sz="1800" b="0" i="0" u="none" strike="noStrike" baseline="0" dirty="0">
                <a:latin typeface="AdvPi1"/>
              </a:rPr>
              <a:t>a</a:t>
            </a:r>
            <a:r>
              <a:rPr lang="en-US" sz="1800" b="0" i="0" u="none" strike="noStrike" baseline="0" dirty="0">
                <a:latin typeface="AdvP8900"/>
              </a:rPr>
              <a:t>R2c (66–70). The ligand IFN-</a:t>
            </a:r>
            <a:r>
              <a:rPr lang="en-US" sz="1800" b="0" i="0" u="none" strike="noStrike" baseline="0" dirty="0">
                <a:latin typeface="AdvPi1"/>
              </a:rPr>
              <a:t>a </a:t>
            </a:r>
            <a:r>
              <a:rPr lang="en-US" sz="1800" b="0" i="0" u="none" strike="noStrike" baseline="0" dirty="0">
                <a:latin typeface="AdvP8900"/>
              </a:rPr>
              <a:t>is a monomer that binds to the</a:t>
            </a:r>
          </a:p>
          <a:p>
            <a:pPr algn="l"/>
            <a:r>
              <a:rPr lang="en-US" sz="1800" b="0" i="0" u="none" strike="noStrike" baseline="0" dirty="0">
                <a:latin typeface="AdvP8900"/>
              </a:rPr>
              <a:t>two-chain complex (61). Upon the entry of IFN-</a:t>
            </a:r>
            <a:r>
              <a:rPr lang="en-US" sz="1800" b="0" i="0" u="none" strike="noStrike" baseline="0" dirty="0">
                <a:latin typeface="AdvPi1"/>
              </a:rPr>
              <a:t>a </a:t>
            </a:r>
            <a:r>
              <a:rPr lang="en-US" sz="1800" b="0" i="0" u="none" strike="noStrike" baseline="0" dirty="0">
                <a:latin typeface="AdvP8900"/>
              </a:rPr>
              <a:t>into the complex,</a:t>
            </a:r>
          </a:p>
          <a:p>
            <a:pPr algn="l"/>
            <a:r>
              <a:rPr lang="en-US" sz="1800" b="0" i="0" u="none" strike="noStrike" baseline="0" dirty="0">
                <a:latin typeface="AdvP8900"/>
              </a:rPr>
              <a:t>Stat2 binds to IFN-</a:t>
            </a:r>
            <a:r>
              <a:rPr lang="en-US" sz="1800" b="0" i="0" u="none" strike="noStrike" baseline="0" dirty="0">
                <a:latin typeface="AdvPi1"/>
              </a:rPr>
              <a:t>a</a:t>
            </a:r>
            <a:r>
              <a:rPr lang="en-US" sz="1800" b="0" i="0" u="none" strike="noStrike" baseline="0" dirty="0">
                <a:latin typeface="AdvP8900"/>
              </a:rPr>
              <a:t>R2c and recruits Stat1. Stat1 and Stat2 are</a:t>
            </a:r>
          </a:p>
          <a:p>
            <a:pPr algn="l"/>
            <a:r>
              <a:rPr lang="en-US" sz="1800" b="0" i="0" u="none" strike="noStrike" baseline="0" dirty="0">
                <a:latin typeface="AdvP8900"/>
              </a:rPr>
              <a:t>phosphorylated, then released, associated with p48, translocated to the</a:t>
            </a:r>
          </a:p>
          <a:p>
            <a:pPr algn="l"/>
            <a:r>
              <a:rPr lang="en-US" sz="1800" b="0" i="0" u="none" strike="noStrike" baseline="0" dirty="0">
                <a:latin typeface="AdvP8900"/>
              </a:rPr>
              <a:t>nucleus and activated genes that contain the IFN-stimulated response</a:t>
            </a:r>
          </a:p>
          <a:p>
            <a:pPr algn="l"/>
            <a:r>
              <a:rPr lang="fr-FR" sz="1800" b="0" i="0" u="none" strike="noStrike" baseline="0" dirty="0" err="1">
                <a:latin typeface="AdvP8900"/>
              </a:rPr>
              <a:t>element</a:t>
            </a:r>
            <a:r>
              <a:rPr lang="fr-FR" sz="1800" b="0" i="0" u="none" strike="noStrike" baseline="0" dirty="0">
                <a:latin typeface="AdvP8900"/>
              </a:rPr>
              <a:t> as </a:t>
            </a:r>
            <a:r>
              <a:rPr lang="fr-FR" sz="1800" b="0" i="0" u="none" strike="noStrike" baseline="0" dirty="0" err="1">
                <a:latin typeface="AdvP8900"/>
              </a:rPr>
              <a:t>described</a:t>
            </a:r>
            <a:r>
              <a:rPr lang="fr-FR" sz="1800" b="0" i="0" u="none" strike="noStrike" baseline="0" dirty="0">
                <a:latin typeface="AdvP8900"/>
              </a:rPr>
              <a:t> (205). The interleukin-28 (IL-28)/IL-29 </a:t>
            </a:r>
            <a:r>
              <a:rPr lang="fr-FR" sz="1800" b="0" i="0" u="none" strike="noStrike" baseline="0" dirty="0" err="1">
                <a:latin typeface="AdvP8900"/>
              </a:rPr>
              <a:t>receptor</a:t>
            </a:r>
            <a:endParaRPr lang="fr-FR" sz="1800" b="0" i="0" u="none" strike="noStrike" baseline="0" dirty="0">
              <a:latin typeface="AdvP8900"/>
            </a:endParaRPr>
          </a:p>
          <a:p>
            <a:pPr algn="l"/>
            <a:r>
              <a:rPr lang="en-US" sz="1800" b="0" i="0" u="none" strike="noStrike" baseline="0" dirty="0">
                <a:latin typeface="AdvP8900"/>
              </a:rPr>
              <a:t>complex consists of IL-28R1 and IL-10R2 chains instead of the IFN-</a:t>
            </a:r>
            <a:r>
              <a:rPr lang="en-US" sz="1800" b="0" i="0" u="none" strike="noStrike" baseline="0" dirty="0">
                <a:latin typeface="AdvPi1"/>
              </a:rPr>
              <a:t>a</a:t>
            </a:r>
            <a:r>
              <a:rPr lang="en-US" sz="1800" b="0" i="0" u="none" strike="noStrike" baseline="0" dirty="0">
                <a:latin typeface="AdvP8900"/>
              </a:rPr>
              <a:t>R1</a:t>
            </a:r>
          </a:p>
          <a:p>
            <a:pPr algn="l"/>
            <a:r>
              <a:rPr lang="en-US" sz="1800" b="0" i="0" u="none" strike="noStrike" baseline="0" dirty="0">
                <a:latin typeface="AdvP8900"/>
              </a:rPr>
              <a:t>and IFN-</a:t>
            </a:r>
            <a:r>
              <a:rPr lang="en-US" sz="1800" b="0" i="0" u="none" strike="noStrike" baseline="0" dirty="0">
                <a:latin typeface="AdvPi1"/>
              </a:rPr>
              <a:t>a</a:t>
            </a:r>
            <a:r>
              <a:rPr lang="en-US" sz="1800" b="0" i="0" u="none" strike="noStrike" baseline="0" dirty="0">
                <a:latin typeface="AdvP8900"/>
              </a:rPr>
              <a:t>R2c chains, respectively. It is reported that </a:t>
            </a:r>
            <a:r>
              <a:rPr lang="en-US" sz="1800" b="0" i="0" u="none" strike="noStrike" baseline="0" dirty="0" err="1">
                <a:latin typeface="AdvP8900"/>
              </a:rPr>
              <a:t>limitin</a:t>
            </a:r>
            <a:r>
              <a:rPr lang="en-US" sz="1800" b="0" i="0" u="none" strike="noStrike" baseline="0" dirty="0">
                <a:latin typeface="AdvP8900"/>
              </a:rPr>
              <a:t> uses the Type I</a:t>
            </a:r>
          </a:p>
          <a:p>
            <a:pPr algn="l"/>
            <a:r>
              <a:rPr lang="en-US" sz="1800" b="0" i="0" u="none" strike="noStrike" baseline="0" dirty="0">
                <a:latin typeface="AdvP8900"/>
              </a:rPr>
              <a:t>IFN receptor complex (78, 121). However, although </a:t>
            </a:r>
            <a:r>
              <a:rPr lang="en-US" sz="1800" b="0" i="0" u="none" strike="noStrike" baseline="0" dirty="0" err="1">
                <a:latin typeface="AdvP8900"/>
              </a:rPr>
              <a:t>limitin</a:t>
            </a:r>
            <a:r>
              <a:rPr lang="en-US" sz="1800" b="0" i="0" u="none" strike="noStrike" baseline="0" dirty="0">
                <a:latin typeface="AdvP8900"/>
              </a:rPr>
              <a:t> requires</a:t>
            </a:r>
          </a:p>
          <a:p>
            <a:pPr algn="l"/>
            <a:r>
              <a:rPr lang="en-US" sz="1800" b="0" i="0" u="none" strike="noStrike" baseline="0" dirty="0">
                <a:latin typeface="AdvP8900"/>
              </a:rPr>
              <a:t>Tyk2, it does not require Stat1 for B-cell growth inhibition, where </a:t>
            </a:r>
            <a:r>
              <a:rPr lang="en-US" sz="1800" b="0" i="0" u="none" strike="noStrike" baseline="0" dirty="0" err="1">
                <a:latin typeface="AdvP8900"/>
              </a:rPr>
              <a:t>Daxx</a:t>
            </a:r>
            <a:endParaRPr lang="en-US" sz="1800" b="0" i="0" u="none" strike="noStrike" baseline="0" dirty="0">
              <a:latin typeface="AdvP8900"/>
            </a:endParaRPr>
          </a:p>
          <a:p>
            <a:pPr algn="l"/>
            <a:r>
              <a:rPr lang="en-US" sz="1800" b="0" i="0" u="none" strike="noStrike" baseline="0" dirty="0">
                <a:latin typeface="AdvP8900"/>
              </a:rPr>
              <a:t>may replace the need for Stat1 (121).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A26C-A86A-4138-B86A-590D9CAB1BBF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0215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Aft>
                <a:spcPts val="800"/>
              </a:spcAft>
            </a:pPr>
            <a:r>
              <a:rPr lang="fr-FR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Schéma : </a:t>
            </a:r>
            <a:r>
              <a:rPr lang="fr-FR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durées de vie des deux virus : SARS-CoV-2 (</a:t>
            </a:r>
            <a:r>
              <a:rPr lang="fr-FR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haut</a:t>
            </a:r>
            <a:r>
              <a:rPr lang="fr-FR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et virus de la grippe (</a:t>
            </a:r>
            <a:r>
              <a:rPr lang="fr-FR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bas</a:t>
            </a:r>
            <a:r>
              <a:rPr lang="fr-FR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sur trois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fr-FR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peaux de volontaires (</a:t>
            </a:r>
            <a:r>
              <a:rPr lang="fr-FR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HS1, HS2 et HS3</a:t>
            </a:r>
            <a:r>
              <a:rPr lang="fr-FR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les virus étant déposés avec deux milieux différents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fr-FR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 </a:t>
            </a:r>
            <a:r>
              <a:rPr lang="fr-FR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Mucus </a:t>
            </a:r>
            <a:r>
              <a:rPr lang="fr-FR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ou solution « </a:t>
            </a:r>
            <a:r>
              <a:rPr lang="fr-FR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DMEM </a:t>
            </a:r>
            <a:r>
              <a:rPr lang="fr-FR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». On constate que la survie du SARS-CoV-2 est beaucoup plus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</a:pPr>
            <a:r>
              <a:rPr lang="fr-FR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importante que le virus de la grippe et qu’une désinfection par une solution alcoolique (</a:t>
            </a:r>
            <a:r>
              <a:rPr lang="fr-FR" sz="1200" b="1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Ethanol (+)</a:t>
            </a:r>
            <a:r>
              <a:rPr lang="fr-FR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A26C-A86A-4138-B86A-590D9CAB1BBF}" type="slidenum">
              <a:rPr lang="fr-FR" smtClean="0"/>
              <a:t>45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90078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800" b="1" i="1" u="none" strike="noStrike" baseline="0" dirty="0">
                <a:latin typeface="JoannaMT-BoldItalic"/>
              </a:rPr>
              <a:t>Fig. 10. </a:t>
            </a:r>
            <a:r>
              <a:rPr lang="en-US" sz="1800" b="0" i="0" u="none" strike="noStrike" baseline="0" dirty="0">
                <a:latin typeface="AdvP8906"/>
              </a:rPr>
              <a:t>Ribbon diagram of the Type I interferons (IFNs). </a:t>
            </a:r>
            <a:r>
              <a:rPr lang="en-US" sz="1800" b="0" i="0" u="none" strike="noStrike" baseline="0" dirty="0">
                <a:latin typeface="AdvP8900"/>
              </a:rPr>
              <a:t>The crystal structures of IFN-</a:t>
            </a:r>
            <a:r>
              <a:rPr lang="en-US" sz="1800" b="0" i="0" u="none" strike="noStrike" baseline="0" dirty="0">
                <a:latin typeface="AdvPi1"/>
              </a:rPr>
              <a:t>a</a:t>
            </a:r>
            <a:r>
              <a:rPr lang="en-US" sz="1800" b="0" i="0" u="none" strike="noStrike" baseline="0" dirty="0">
                <a:latin typeface="AdvP8900"/>
              </a:rPr>
              <a:t>2b (left) and IFN-</a:t>
            </a:r>
            <a:r>
              <a:rPr lang="en-US" sz="1800" b="0" i="0" u="none" strike="noStrike" baseline="0" dirty="0">
                <a:latin typeface="AdvPi1"/>
              </a:rPr>
              <a:t>b </a:t>
            </a:r>
            <a:r>
              <a:rPr lang="en-US" sz="1800" b="0" i="0" u="none" strike="noStrike" baseline="0" dirty="0">
                <a:latin typeface="AdvP8900"/>
              </a:rPr>
              <a:t>(right) are shown. Alpha helices are colored green, loops gold, and</a:t>
            </a:r>
          </a:p>
          <a:p>
            <a:pPr algn="l"/>
            <a:r>
              <a:rPr lang="en-US" sz="1800" b="0" i="0" u="none" strike="noStrike" baseline="0" dirty="0">
                <a:latin typeface="AdvP8900"/>
              </a:rPr>
              <a:t>310 helices blue.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A26C-A86A-4138-B86A-590D9CAB1BBF}" type="slidenum">
              <a:rPr lang="fr-FR" smtClean="0"/>
              <a:t>46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6902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 coronavirus sont un groupe de virus qui ont une apparence de halo, ou de couronne (corona) lorsqu’on les observe au microscope électronique. </a:t>
            </a:r>
            <a:r>
              <a:rPr lang="fr-F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Centers for </a:t>
            </a:r>
            <a:r>
              <a:rPr lang="fr-FR" sz="1200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Disease</a:t>
            </a:r>
            <a:r>
              <a:rPr lang="fr-F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 Control and Prevention/</a:t>
            </a:r>
            <a:r>
              <a:rPr lang="fr-FR" sz="1200" i="1" u="sng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Wikimedia</a:t>
            </a:r>
            <a:r>
              <a:rPr lang="fr-F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fr-FR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CC BY</a:t>
            </a:r>
            <a:r>
              <a:rPr lang="fr-F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A26C-A86A-4138-B86A-590D9CAB1BBF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1256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A26C-A86A-4138-B86A-590D9CAB1BB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2723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A26C-A86A-4138-B86A-590D9CAB1BB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9738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0" i="0" dirty="0">
                <a:solidFill>
                  <a:srgbClr val="949494"/>
                </a:solidFill>
                <a:effectLst/>
                <a:latin typeface="Open Sans"/>
              </a:rPr>
              <a:t>À gauche : des virus SARS-CoV-2 accrochés aux cils de cellules épithéliales humaines en culture, observés par microscopie électronique à transmission. À droite : une cellule infectée par le virus. © Manuel Rosa-Calatrava, Inserm ; Olivier Terrier, CNRS ; Andrés </a:t>
            </a:r>
            <a:r>
              <a:rPr lang="fr-FR" b="0" i="0" dirty="0" err="1">
                <a:solidFill>
                  <a:srgbClr val="949494"/>
                </a:solidFill>
                <a:effectLst/>
                <a:latin typeface="Open Sans"/>
              </a:rPr>
              <a:t>Pizzorno</a:t>
            </a:r>
            <a:r>
              <a:rPr lang="fr-FR" b="0" i="0" dirty="0">
                <a:solidFill>
                  <a:srgbClr val="949494"/>
                </a:solidFill>
                <a:effectLst/>
                <a:latin typeface="Open Sans"/>
              </a:rPr>
              <a:t>, </a:t>
            </a:r>
            <a:r>
              <a:rPr lang="fr-FR" b="0" i="0" dirty="0" err="1">
                <a:solidFill>
                  <a:srgbClr val="949494"/>
                </a:solidFill>
                <a:effectLst/>
                <a:latin typeface="Open Sans"/>
              </a:rPr>
              <a:t>Signia</a:t>
            </a:r>
            <a:r>
              <a:rPr lang="fr-FR" b="0" i="0" dirty="0">
                <a:solidFill>
                  <a:srgbClr val="949494"/>
                </a:solidFill>
                <a:effectLst/>
                <a:latin typeface="Open Sans"/>
              </a:rPr>
              <a:t> </a:t>
            </a:r>
            <a:r>
              <a:rPr lang="fr-FR" b="0" i="0" dirty="0" err="1">
                <a:solidFill>
                  <a:srgbClr val="949494"/>
                </a:solidFill>
                <a:effectLst/>
                <a:latin typeface="Open Sans"/>
              </a:rPr>
              <a:t>Therapeutics</a:t>
            </a:r>
            <a:r>
              <a:rPr lang="fr-FR" b="0" i="0" dirty="0">
                <a:solidFill>
                  <a:srgbClr val="949494"/>
                </a:solidFill>
                <a:effectLst/>
                <a:latin typeface="Open Sans"/>
              </a:rPr>
              <a:t> ; Elisabeth </a:t>
            </a:r>
            <a:r>
              <a:rPr lang="fr-FR" b="0" i="0" dirty="0" err="1">
                <a:solidFill>
                  <a:srgbClr val="949494"/>
                </a:solidFill>
                <a:effectLst/>
                <a:latin typeface="Open Sans"/>
              </a:rPr>
              <a:t>Errazuriz-Cerda</a:t>
            </a:r>
            <a:r>
              <a:rPr lang="fr-FR" b="0" i="0" dirty="0">
                <a:solidFill>
                  <a:srgbClr val="949494"/>
                </a:solidFill>
                <a:effectLst/>
                <a:latin typeface="Open Sans"/>
              </a:rPr>
              <a:t> UCBL1 CIQLE. </a:t>
            </a:r>
            <a:r>
              <a:rPr lang="fr-FR" b="0" i="0" dirty="0" err="1">
                <a:solidFill>
                  <a:srgbClr val="949494"/>
                </a:solidFill>
                <a:effectLst/>
                <a:latin typeface="Open Sans"/>
              </a:rPr>
              <a:t>VirPath</a:t>
            </a:r>
            <a:r>
              <a:rPr lang="fr-FR" b="0" i="0" dirty="0">
                <a:solidFill>
                  <a:srgbClr val="949494"/>
                </a:solidFill>
                <a:effectLst/>
                <a:latin typeface="Open Sans"/>
              </a:rPr>
              <a:t> (Centre international de recherche en infectiologie, unité Inserm 1111 - UMR 5308 CNRS - ENS Lyon - UCBL1). Colorisée par Noa Rosa C.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A26C-A86A-4138-B86A-590D9CAB1BB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5487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A26C-A86A-4138-B86A-590D9CAB1BBF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2702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A26C-A86A-4138-B86A-590D9CAB1BBF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64013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A26C-A86A-4138-B86A-590D9CAB1BBF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14170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8AA26C-A86A-4138-B86A-590D9CAB1BBF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02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B764CE-5C14-4F67-9D93-BB1237416E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FB3D279-D1E9-4667-AAF1-034B4B8C04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08F437-3BBD-4240-BF88-6FA273C3B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CE34-6F60-4A71-A534-06F45544643F}" type="datetimeFigureOut">
              <a:rPr lang="fr-FR" smtClean="0"/>
              <a:t>18/12/2020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DEC42C9-1EE4-4612-9672-D1B36EE2D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7BE450-AB22-4088-BD67-C077EB07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024-24F5-417E-8677-DEFFB2A4B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7488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5EECE5-5D05-408E-8EC8-DEC007C72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CDA19C9-3812-4892-9A39-126E7CF491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ACE475-A8CB-4B3B-9C23-966C8243A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CE34-6F60-4A71-A534-06F45544643F}" type="datetimeFigureOut">
              <a:rPr lang="fr-FR" smtClean="0"/>
              <a:t>18/12/2020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9FD2F0-4F1B-494F-8530-F7B36C80C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4A949B-75E4-412A-8FB5-713F93BE6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024-24F5-417E-8677-DEFFB2A4B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285849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DC80192-972B-4F75-89BB-6D4FA4B9AC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244A45F-9A7F-4E0E-86A2-A41FCECDE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3F3D5F1-56B9-4767-8F5F-E7466E799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CE34-6F60-4A71-A534-06F45544643F}" type="datetimeFigureOut">
              <a:rPr lang="fr-FR" smtClean="0"/>
              <a:t>18/12/2020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545851-313C-4AF8-8C43-7163EF210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134B56E-854F-4095-B974-A32785C1C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024-24F5-417E-8677-DEFFB2A4B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591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20585C1-CA41-4490-A403-6A3F292BD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E2C1F9-E8D4-4DDF-9375-D5D7B81CA6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7D51295-E93B-47CC-BF2A-0269D62E7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CE34-6F60-4A71-A534-06F45544643F}" type="datetimeFigureOut">
              <a:rPr lang="fr-FR" smtClean="0"/>
              <a:t>18/12/2020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B62359-EBF4-4B50-BC2C-5B8516BFF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410687-2D87-4F4B-82DF-36084B139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024-24F5-417E-8677-DEFFB2A4B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755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55F265-08C0-4601-93F5-0BA5D5F14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932AD0-8D54-4700-A495-A39A94EA2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5E021BA-8CDE-4F59-BEBE-69E486FA5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CE34-6F60-4A71-A534-06F45544643F}" type="datetimeFigureOut">
              <a:rPr lang="fr-FR" smtClean="0"/>
              <a:t>18/12/2020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636A0E-9584-4BE5-81A3-1C897C57B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8C96EE-0E72-4C36-9A4C-8BC26B5F3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024-24F5-417E-8677-DEFFB2A4B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72904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ACCBE6-C810-43BC-9FEF-1CC38C9F3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675E68-A0E5-4DBB-B72B-390C4D0DF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D305DAA-E251-42FD-A7F0-0CE1FB34DB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72901D-1EC5-41EB-B2DF-D66AD6AE0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CE34-6F60-4A71-A534-06F45544643F}" type="datetimeFigureOut">
              <a:rPr lang="fr-FR" smtClean="0"/>
              <a:t>18/12/2020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788F520-1DA3-483C-BDE2-1743E01E0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E987F8-1816-4E0D-9280-1AF94BEF3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024-24F5-417E-8677-DEFFB2A4B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8364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88BBFF-4671-4D1C-BE99-CA8A594C8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8CF296-F3C6-439D-8982-4665E40519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7ABC3DE-E30E-477F-A1CC-01538ACBCA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CE123FC-3077-4D1E-8F72-C3AC7306D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9A610DC-1CCD-4D66-BC5F-47027AAED1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0F98C0B-C385-4E37-8288-1BF73656E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CE34-6F60-4A71-A534-06F45544643F}" type="datetimeFigureOut">
              <a:rPr lang="fr-FR" smtClean="0"/>
              <a:t>18/12/2020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8FD39CF-A015-46DC-A95A-651AE13D1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75AD716-FC84-41C9-AB08-7D1E218A1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024-24F5-417E-8677-DEFFB2A4B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079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865B8CD-F259-4A93-9FF9-3A6BF92E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3929AE6-9FFB-480C-BF0C-5F3EBB9D9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CE34-6F60-4A71-A534-06F45544643F}" type="datetimeFigureOut">
              <a:rPr lang="fr-FR" smtClean="0"/>
              <a:t>18/12/2020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B1A376D-036C-45AB-807A-3B3C890F4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B3CE6F-AEB8-49FD-8C7F-DC6A504D0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024-24F5-417E-8677-DEFFB2A4B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3671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6DD2F4B-5E2D-4612-8317-6B27E8E14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CE34-6F60-4A71-A534-06F45544643F}" type="datetimeFigureOut">
              <a:rPr lang="fr-FR" smtClean="0"/>
              <a:t>18/12/2020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E3171C7-9B0D-490D-B40F-F564FD648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44876A0-0107-442C-8E7B-78A1F361D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024-24F5-417E-8677-DEFFB2A4B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7923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7FD4EC-EB31-41F5-BC83-3C8995512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E78E554-7DA2-44AD-8F20-BFEFFCC45E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0A4BE29-C424-4D69-91B5-D7D4CC02E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FA972B4-2367-4588-9641-5D1CB56472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CE34-6F60-4A71-A534-06F45544643F}" type="datetimeFigureOut">
              <a:rPr lang="fr-FR" smtClean="0"/>
              <a:t>18/12/2020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0F694AD-53BD-45D8-8DAB-6A193D7FE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62F945-EF0F-4F20-9AC1-98D81790C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024-24F5-417E-8677-DEFFB2A4B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04554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F706E2-342B-4117-9EC8-A88D10C3D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2C85960-E828-48E3-9454-B8895CE7D5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B4504F6-1665-4171-BA14-889D37067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561C12A-E6D7-4D9D-A5B9-D74DD498D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5CE34-6F60-4A71-A534-06F45544643F}" type="datetimeFigureOut">
              <a:rPr lang="fr-FR" smtClean="0"/>
              <a:t>18/12/2020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8310ED5-8639-4A6A-9836-75E208D66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0F3C62-0CFE-4682-90A3-A23484AA0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BF024-24F5-417E-8677-DEFFB2A4B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9355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28C92AA-5116-499E-B8D1-DA810801D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FDCF8C2-0BA0-4519-B7D0-4FF896EDE2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AB67FB-05BA-4F66-82C1-7D98EA0C93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5CE34-6F60-4A71-A534-06F45544643F}" type="datetimeFigureOut">
              <a:rPr lang="fr-FR" smtClean="0"/>
              <a:t>18/12/2020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7B2DAA2-359E-4948-80EB-2677231C41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1413E40-2659-4CC4-A2A7-15E987D97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BF024-24F5-417E-8677-DEFFB2A4B5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474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images.theconversation.com/files/312822/original/file-20200130-41490-1iha0ie.jpg?ixlib=rb-1.1.0&amp;q=45&amp;auto=format&amp;w=1000&amp;fit=clip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isaid.org/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said.org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fcorpet.free.fr/Denis/W/Covid19.html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erm.fr/information-en-sante/dossiers-information/coronavirus-sars-cov-et-mers-cov" TargetMode="External"/><Relationship Id="rId2" Type="http://schemas.openxmlformats.org/officeDocument/2006/relationships/hyperlink" Target="http://fcorpet.free.fr/Denis/W/Covid19.html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460525B-B6C4-4388-9898-9FACF67FBC5C}"/>
              </a:ext>
            </a:extLst>
          </p:cNvPr>
          <p:cNvGrpSpPr/>
          <p:nvPr/>
        </p:nvGrpSpPr>
        <p:grpSpPr>
          <a:xfrm>
            <a:off x="121856" y="100488"/>
            <a:ext cx="11571615" cy="6757512"/>
            <a:chOff x="121856" y="100488"/>
            <a:chExt cx="11571615" cy="6757512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3593B15-374D-4DBF-9BF0-4533C7E12801}"/>
                </a:ext>
              </a:extLst>
            </p:cNvPr>
            <p:cNvSpPr/>
            <p:nvPr/>
          </p:nvSpPr>
          <p:spPr>
            <a:xfrm>
              <a:off x="498528" y="979468"/>
              <a:ext cx="11194943" cy="58785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CORONAVIRUS </a:t>
              </a:r>
            </a:p>
            <a:p>
              <a:pPr algn="ctr"/>
              <a:r>
                <a:rPr lang="en-US" sz="44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&amp; la COVID-19</a:t>
              </a:r>
              <a:endParaRPr lang="en-US" sz="5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dingText-Regular"/>
              </a:endParaRPr>
            </a:p>
            <a:p>
              <a:pPr algn="ctr"/>
              <a:endPara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dingText-Regular"/>
              </a:endParaRPr>
            </a:p>
            <a:p>
              <a:pPr algn="ctr"/>
              <a:endParaRPr lang="en-US" sz="2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dingText-Regular"/>
              </a:endParaRPr>
            </a:p>
            <a:p>
              <a:pPr marL="857250" indent="-857250">
                <a:buFont typeface="Wingdings" panose="05000000000000000000" pitchFamily="2" charset="2"/>
                <a:buChar char="Ø"/>
              </a:pPr>
              <a:r>
                <a:rPr lang="en-US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Un “nouveau” virus (SARS-CoV-2) </a:t>
              </a:r>
              <a:r>
                <a:rPr lang="en-US" sz="2800" b="1" i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venu</a:t>
              </a:r>
              <a:r>
                <a:rPr lang="en-US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 </a:t>
              </a:r>
              <a:r>
                <a:rPr lang="en-US" sz="2800" b="1" i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d’ailleurs</a:t>
              </a:r>
              <a:r>
                <a:rPr lang="en-US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? </a:t>
              </a:r>
              <a:r>
                <a:rPr lang="en-US" sz="2800" b="1" i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Débats</a:t>
              </a:r>
              <a:r>
                <a:rPr lang="en-US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? </a:t>
              </a:r>
            </a:p>
            <a:p>
              <a:r>
                <a:rPr lang="en-US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          Emergence? et propagation </a:t>
              </a:r>
              <a:r>
                <a:rPr lang="en-US" sz="2800" b="1" i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rapide</a:t>
              </a:r>
              <a:r>
                <a:rPr lang="en-US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.</a:t>
              </a:r>
            </a:p>
            <a:p>
              <a:pPr marL="857250" indent="-857250">
                <a:buFont typeface="Wingdings" panose="05000000000000000000" pitchFamily="2" charset="2"/>
                <a:buChar char="Ø"/>
              </a:pPr>
              <a:r>
                <a:rPr lang="en-US" sz="2800" b="1" i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Sommaire</a:t>
              </a:r>
              <a:r>
                <a:rPr lang="en-US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 sur la </a:t>
              </a:r>
              <a:r>
                <a:rPr lang="en-US" sz="2800" b="1" i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maladie</a:t>
              </a:r>
              <a:r>
                <a:rPr lang="en-US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 et son </a:t>
              </a:r>
              <a:r>
                <a:rPr lang="en-US" sz="2800" b="1" i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évolution</a:t>
              </a:r>
              <a:r>
                <a:rPr lang="en-US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…Diagnostic? Questions!</a:t>
              </a:r>
            </a:p>
            <a:p>
              <a:pPr marL="857250" indent="-857250">
                <a:buFont typeface="Wingdings" panose="05000000000000000000" pitchFamily="2" charset="2"/>
                <a:buChar char="Ø"/>
              </a:pPr>
              <a:r>
                <a:rPr lang="en-US" sz="2800" b="1" i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Moyens</a:t>
              </a:r>
              <a:r>
                <a:rPr lang="en-US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 de </a:t>
              </a:r>
              <a:r>
                <a:rPr lang="en-US" sz="2800" b="1" i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lutte</a:t>
              </a:r>
              <a:r>
                <a:rPr lang="en-US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 – </a:t>
              </a:r>
              <a:r>
                <a:rPr lang="en-US" sz="2800" b="1" i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Gestes</a:t>
              </a:r>
              <a:r>
                <a:rPr lang="en-US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 </a:t>
              </a:r>
              <a:r>
                <a:rPr lang="en-US" sz="2800" b="1" i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barrière</a:t>
              </a:r>
              <a:r>
                <a:rPr lang="en-US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 - Une course aux </a:t>
              </a:r>
              <a:r>
                <a:rPr lang="en-US" sz="2800" b="1" i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traitements</a:t>
              </a:r>
              <a:endPara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rdingText-Regular"/>
              </a:endParaRPr>
            </a:p>
            <a:p>
              <a:r>
                <a:rPr lang="en-US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          aux succès </a:t>
              </a:r>
              <a:r>
                <a:rPr lang="en-US" sz="2800" b="1" i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très</a:t>
              </a:r>
              <a:r>
                <a:rPr lang="en-US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 </a:t>
              </a:r>
              <a:r>
                <a:rPr lang="en-US" sz="2800" b="1" i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limités</a:t>
              </a:r>
              <a:r>
                <a:rPr lang="en-US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  pour le moment.</a:t>
              </a:r>
            </a:p>
            <a:p>
              <a:pPr marL="857250" indent="-857250">
                <a:buFont typeface="Wingdings" panose="05000000000000000000" pitchFamily="2" charset="2"/>
                <a:buChar char="Ø"/>
              </a:pPr>
              <a:r>
                <a:rPr lang="en-US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Vaccinations – Le grand </a:t>
              </a:r>
              <a:r>
                <a:rPr lang="en-US" sz="2800" b="1" i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débat</a:t>
              </a:r>
              <a:r>
                <a:rPr lang="en-US" sz="2800" b="1" i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!                                     	</a:t>
              </a:r>
            </a:p>
            <a:p>
              <a:pPr lvl="8"/>
              <a:r>
                <a:rPr lang="fr-FR" sz="1600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			Max Lafontan</a:t>
              </a:r>
            </a:p>
            <a:p>
              <a:pPr lvl="8"/>
              <a:r>
                <a:rPr lang="fr-FR" sz="1600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			Directeur de recherches émérite Inserm</a:t>
              </a:r>
            </a:p>
            <a:p>
              <a:pPr lvl="8"/>
              <a:r>
                <a:rPr lang="fr-FR" sz="1600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			Secrétaire perpétuel Académie des Sciences, </a:t>
              </a:r>
            </a:p>
            <a:p>
              <a:pPr lvl="8"/>
              <a:r>
                <a:rPr lang="fr-FR" sz="1600" i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			</a:t>
              </a:r>
              <a:endParaRPr lang="en-US" sz="3200" dirty="0">
                <a:latin typeface="HardingText-Regular"/>
              </a:endParaRP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0F67D9E-0624-479C-86A3-AE4A8537C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856" y="100488"/>
              <a:ext cx="3904053" cy="2652649"/>
            </a:xfrm>
            <a:prstGeom prst="rect">
              <a:avLst/>
            </a:prstGeom>
          </p:spPr>
        </p:pic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9C4CCA7-7FB7-419E-A93A-CFEB3F77A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9315" y="304883"/>
              <a:ext cx="2448254" cy="24482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6595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9E2E69B4-2979-4D50-B812-4B2D9CF67615}"/>
              </a:ext>
            </a:extLst>
          </p:cNvPr>
          <p:cNvGrpSpPr/>
          <p:nvPr/>
        </p:nvGrpSpPr>
        <p:grpSpPr>
          <a:xfrm>
            <a:off x="1613646" y="101783"/>
            <a:ext cx="12486940" cy="6654434"/>
            <a:chOff x="1613646" y="101783"/>
            <a:chExt cx="12486940" cy="665443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1C57DB1-7FF8-4713-BD41-0B3DD6873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13646" y="722388"/>
              <a:ext cx="8584603" cy="5741441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6646AA79-FDC0-4149-A5E9-A7BE90E59210}"/>
                </a:ext>
              </a:extLst>
            </p:cNvPr>
            <p:cNvSpPr txBox="1"/>
            <p:nvPr/>
          </p:nvSpPr>
          <p:spPr>
            <a:xfrm>
              <a:off x="3270325" y="101783"/>
              <a:ext cx="50173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Facteurs de risques de décès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959B9E2-A6C6-465C-8B1F-2421601BC762}"/>
                </a:ext>
              </a:extLst>
            </p:cNvPr>
            <p:cNvSpPr txBox="1"/>
            <p:nvPr/>
          </p:nvSpPr>
          <p:spPr>
            <a:xfrm>
              <a:off x="8006380" y="6386885"/>
              <a:ext cx="60942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800" b="1" i="1" u="none" strike="noStrike" baseline="0" dirty="0" err="1">
                  <a:solidFill>
                    <a:srgbClr val="0000CC"/>
                  </a:solidFill>
                  <a:latin typeface="CIDFont+F3"/>
                </a:rPr>
                <a:t>Docherty</a:t>
              </a:r>
              <a:r>
                <a:rPr lang="de-DE" sz="1800" b="1" i="1" u="none" strike="noStrike" baseline="0" dirty="0">
                  <a:solidFill>
                    <a:srgbClr val="0000CC"/>
                  </a:solidFill>
                  <a:latin typeface="CIDFont+F3"/>
                </a:rPr>
                <a:t> AB </a:t>
              </a:r>
              <a:r>
                <a:rPr lang="de-DE" sz="1800" b="1" i="1" u="none" strike="noStrike" baseline="0" dirty="0">
                  <a:solidFill>
                    <a:srgbClr val="0000CC"/>
                  </a:solidFill>
                  <a:latin typeface="CIDFont+F5"/>
                </a:rPr>
                <a:t>et al. </a:t>
              </a:r>
              <a:r>
                <a:rPr lang="de-DE" sz="1800" b="1" i="1" u="none" strike="noStrike" baseline="0" dirty="0">
                  <a:solidFill>
                    <a:srgbClr val="0000CC"/>
                  </a:solidFill>
                  <a:latin typeface="CIDFont+F3"/>
                </a:rPr>
                <a:t>BMJ 2020 May</a:t>
              </a:r>
              <a:endParaRPr lang="fr-FR" b="1" i="1" dirty="0">
                <a:solidFill>
                  <a:srgbClr val="0000CC"/>
                </a:solidFill>
              </a:endParaRPr>
            </a:p>
          </p:txBody>
        </p:sp>
        <p:sp>
          <p:nvSpPr>
            <p:cNvPr id="2" name="Triangle isocèle 1">
              <a:extLst>
                <a:ext uri="{FF2B5EF4-FFF2-40B4-BE49-F238E27FC236}">
                  <a16:creationId xmlns:a16="http://schemas.microsoft.com/office/drawing/2014/main" id="{E0D34FA4-28E2-4439-856E-32B845D89106}"/>
                </a:ext>
              </a:extLst>
            </p:cNvPr>
            <p:cNvSpPr/>
            <p:nvPr/>
          </p:nvSpPr>
          <p:spPr>
            <a:xfrm>
              <a:off x="7021286" y="2817844"/>
              <a:ext cx="177282" cy="139960"/>
            </a:xfrm>
            <a:prstGeom prst="triangl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endParaRPr>
            </a:p>
          </p:txBody>
        </p:sp>
        <p:sp>
          <p:nvSpPr>
            <p:cNvPr id="7" name="Triangle isocèle 6">
              <a:extLst>
                <a:ext uri="{FF2B5EF4-FFF2-40B4-BE49-F238E27FC236}">
                  <a16:creationId xmlns:a16="http://schemas.microsoft.com/office/drawing/2014/main" id="{1C4F14F5-B5A6-4691-8A38-89E49E29E7EF}"/>
                </a:ext>
              </a:extLst>
            </p:cNvPr>
            <p:cNvSpPr/>
            <p:nvPr/>
          </p:nvSpPr>
          <p:spPr>
            <a:xfrm>
              <a:off x="6844004" y="2534787"/>
              <a:ext cx="177282" cy="139960"/>
            </a:xfrm>
            <a:prstGeom prst="triangl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endParaRPr>
            </a:p>
          </p:txBody>
        </p:sp>
        <p:sp>
          <p:nvSpPr>
            <p:cNvPr id="9" name="Triangle isocèle 8">
              <a:extLst>
                <a:ext uri="{FF2B5EF4-FFF2-40B4-BE49-F238E27FC236}">
                  <a16:creationId xmlns:a16="http://schemas.microsoft.com/office/drawing/2014/main" id="{A6A918EA-0DC5-480A-B3C0-4F3C4B87489F}"/>
                </a:ext>
              </a:extLst>
            </p:cNvPr>
            <p:cNvSpPr/>
            <p:nvPr/>
          </p:nvSpPr>
          <p:spPr>
            <a:xfrm>
              <a:off x="6419461" y="2254869"/>
              <a:ext cx="177282" cy="139960"/>
            </a:xfrm>
            <a:prstGeom prst="triangl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endParaRPr>
            </a:p>
          </p:txBody>
        </p:sp>
        <p:sp>
          <p:nvSpPr>
            <p:cNvPr id="10" name="Triangle isocèle 9">
              <a:extLst>
                <a:ext uri="{FF2B5EF4-FFF2-40B4-BE49-F238E27FC236}">
                  <a16:creationId xmlns:a16="http://schemas.microsoft.com/office/drawing/2014/main" id="{6E362098-86B7-4E7B-9761-064003849C4C}"/>
                </a:ext>
              </a:extLst>
            </p:cNvPr>
            <p:cNvSpPr/>
            <p:nvPr/>
          </p:nvSpPr>
          <p:spPr>
            <a:xfrm>
              <a:off x="5926727" y="1956290"/>
              <a:ext cx="177282" cy="139960"/>
            </a:xfrm>
            <a:prstGeom prst="triangl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ln>
                  <a:solidFill>
                    <a:srgbClr val="0000CC"/>
                  </a:solidFill>
                </a:ln>
                <a:solidFill>
                  <a:srgbClr val="0000CC"/>
                </a:solidFill>
              </a:endParaRPr>
            </a:p>
          </p:txBody>
        </p:sp>
        <p:sp>
          <p:nvSpPr>
            <p:cNvPr id="5" name="Ellipse 4">
              <a:extLst>
                <a:ext uri="{FF2B5EF4-FFF2-40B4-BE49-F238E27FC236}">
                  <a16:creationId xmlns:a16="http://schemas.microsoft.com/office/drawing/2014/main" id="{4ACDFFBD-38A4-46AA-9448-759DB02F8FC4}"/>
                </a:ext>
              </a:extLst>
            </p:cNvPr>
            <p:cNvSpPr/>
            <p:nvPr/>
          </p:nvSpPr>
          <p:spPr>
            <a:xfrm>
              <a:off x="5251613" y="4334028"/>
              <a:ext cx="90746" cy="12129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55E6E054-C3DB-47D0-B956-F819DEFBD630}"/>
                </a:ext>
              </a:extLst>
            </p:cNvPr>
            <p:cNvSpPr/>
            <p:nvPr/>
          </p:nvSpPr>
          <p:spPr>
            <a:xfrm>
              <a:off x="5477068" y="5187820"/>
              <a:ext cx="90746" cy="12129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F2EE02AA-5F45-4F9D-8E8A-4DBD5547E591}"/>
                </a:ext>
              </a:extLst>
            </p:cNvPr>
            <p:cNvSpPr/>
            <p:nvPr/>
          </p:nvSpPr>
          <p:spPr>
            <a:xfrm>
              <a:off x="5320954" y="5458408"/>
              <a:ext cx="90746" cy="12129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4B1E78DB-95BB-47E1-AC28-09FCC4E535C3}"/>
                </a:ext>
              </a:extLst>
            </p:cNvPr>
            <p:cNvSpPr/>
            <p:nvPr/>
          </p:nvSpPr>
          <p:spPr>
            <a:xfrm>
              <a:off x="5419805" y="3984171"/>
              <a:ext cx="90746" cy="12129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A4D778A8-AD27-4821-9C84-C0A4CE05FE71}"/>
                </a:ext>
              </a:extLst>
            </p:cNvPr>
            <p:cNvSpPr/>
            <p:nvPr/>
          </p:nvSpPr>
          <p:spPr>
            <a:xfrm>
              <a:off x="5335589" y="4884575"/>
              <a:ext cx="90746" cy="12129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7D0EBDC4-C867-4220-8A01-8B2F1B4D1718}"/>
                </a:ext>
              </a:extLst>
            </p:cNvPr>
            <p:cNvSpPr/>
            <p:nvPr/>
          </p:nvSpPr>
          <p:spPr>
            <a:xfrm>
              <a:off x="5428894" y="4607030"/>
              <a:ext cx="90746" cy="12129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67DB43CB-D155-4132-9C0B-06A70B8D4FF1}"/>
                </a:ext>
              </a:extLst>
            </p:cNvPr>
            <p:cNvSpPr/>
            <p:nvPr/>
          </p:nvSpPr>
          <p:spPr>
            <a:xfrm>
              <a:off x="5525001" y="5742991"/>
              <a:ext cx="90746" cy="12129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E41B1741-8FD1-454A-8956-73BB7DEACE70}"/>
                </a:ext>
              </a:extLst>
            </p:cNvPr>
            <p:cNvSpPr/>
            <p:nvPr/>
          </p:nvSpPr>
          <p:spPr>
            <a:xfrm>
              <a:off x="5342598" y="3473238"/>
              <a:ext cx="90746" cy="12129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8" name="Ellipse 17">
              <a:extLst>
                <a:ext uri="{FF2B5EF4-FFF2-40B4-BE49-F238E27FC236}">
                  <a16:creationId xmlns:a16="http://schemas.microsoft.com/office/drawing/2014/main" id="{E8F5C71B-F772-4FD9-949B-7D459F0ECE2D}"/>
                </a:ext>
              </a:extLst>
            </p:cNvPr>
            <p:cNvSpPr/>
            <p:nvPr/>
          </p:nvSpPr>
          <p:spPr>
            <a:xfrm>
              <a:off x="5343879" y="3713542"/>
              <a:ext cx="90746" cy="12129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54F8109D-EE16-4E96-954E-6E87FCC4F7D0}"/>
                </a:ext>
              </a:extLst>
            </p:cNvPr>
            <p:cNvSpPr/>
            <p:nvPr/>
          </p:nvSpPr>
          <p:spPr>
            <a:xfrm>
              <a:off x="5062680" y="3137336"/>
              <a:ext cx="90746" cy="121298"/>
            </a:xfrm>
            <a:prstGeom prst="ellipse">
              <a:avLst/>
            </a:prstGeom>
            <a:solidFill>
              <a:srgbClr val="FF0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66204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56F31EFF-231A-498C-9F63-5D11681EF2EC}"/>
              </a:ext>
            </a:extLst>
          </p:cNvPr>
          <p:cNvGrpSpPr/>
          <p:nvPr/>
        </p:nvGrpSpPr>
        <p:grpSpPr>
          <a:xfrm>
            <a:off x="177296" y="206201"/>
            <a:ext cx="12098248" cy="6515145"/>
            <a:chOff x="177296" y="206201"/>
            <a:chExt cx="12098248" cy="6515145"/>
          </a:xfrm>
        </p:grpSpPr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B04902F4-676F-4952-BA7A-A509D81E146E}"/>
                </a:ext>
              </a:extLst>
            </p:cNvPr>
            <p:cNvGrpSpPr/>
            <p:nvPr/>
          </p:nvGrpSpPr>
          <p:grpSpPr>
            <a:xfrm>
              <a:off x="177296" y="206201"/>
              <a:ext cx="12098248" cy="6515145"/>
              <a:chOff x="177296" y="206201"/>
              <a:chExt cx="12098248" cy="6515145"/>
            </a:xfrm>
          </p:grpSpPr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id="{F13D4F41-B362-427B-9E63-E372A31C9F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039414" y="804575"/>
                <a:ext cx="7353836" cy="5616391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BA36C8D-280F-455D-8E8D-C2247BA70D72}"/>
                  </a:ext>
                </a:extLst>
              </p:cNvPr>
              <p:cNvSpPr/>
              <p:nvPr/>
            </p:nvSpPr>
            <p:spPr>
              <a:xfrm>
                <a:off x="1606033" y="6382792"/>
                <a:ext cx="969919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b="1" dirty="0">
                    <a:solidFill>
                      <a:srgbClr val="0000CC"/>
                    </a:solidFill>
                  </a:rPr>
                  <a:t>www.thelancet.com/infection Published online March 30, 2020 https://doi.org/10.1016/S1473-3099(20)30257-7</a:t>
                </a:r>
                <a:endParaRPr lang="fr-FR" sz="4400" b="1" dirty="0">
                  <a:solidFill>
                    <a:srgbClr val="0000CC"/>
                  </a:solidFill>
                </a:endParaRPr>
              </a:p>
            </p:txBody>
          </p:sp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9D1C1105-AEE1-421C-830C-56AAC669D889}"/>
                  </a:ext>
                </a:extLst>
              </p:cNvPr>
              <p:cNvSpPr txBox="1"/>
              <p:nvPr/>
            </p:nvSpPr>
            <p:spPr>
              <a:xfrm>
                <a:off x="177296" y="206201"/>
                <a:ext cx="1209824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b="1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Comparaison des taux de mortalité décrits (Avec SRAS-2003), COVID-19 et grippe saisonnière</a:t>
                </a:r>
                <a:r>
                  <a:rPr lang="fr-FR" sz="2400" b="1" dirty="0">
                    <a:solidFill>
                      <a:srgbClr val="800000"/>
                    </a:solidFill>
                  </a:rPr>
                  <a:t>.</a:t>
                </a: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9448128-73A9-48C2-AF5B-F69F471F21D1}"/>
                  </a:ext>
                </a:extLst>
              </p:cNvPr>
              <p:cNvSpPr/>
              <p:nvPr/>
            </p:nvSpPr>
            <p:spPr>
              <a:xfrm>
                <a:off x="3129566" y="4211393"/>
                <a:ext cx="6890198" cy="1700010"/>
              </a:xfrm>
              <a:prstGeom prst="rect">
                <a:avLst/>
              </a:pr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A3A402B8-B9D2-4CB0-90E3-89251BED0ACD}"/>
                </a:ext>
              </a:extLst>
            </p:cNvPr>
            <p:cNvSpPr txBox="1"/>
            <p:nvPr/>
          </p:nvSpPr>
          <p:spPr>
            <a:xfrm>
              <a:off x="7632441" y="850006"/>
              <a:ext cx="1385187" cy="276999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Grippe saisonnière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28B54261-2E64-4439-A285-249F4D5EF7F7}"/>
                </a:ext>
              </a:extLst>
            </p:cNvPr>
            <p:cNvSpPr txBox="1"/>
            <p:nvPr/>
          </p:nvSpPr>
          <p:spPr>
            <a:xfrm>
              <a:off x="4306991" y="827456"/>
              <a:ext cx="505138" cy="276999"/>
            </a:xfrm>
            <a:prstGeom prst="rect">
              <a:avLst/>
            </a:prstGeom>
            <a:solidFill>
              <a:srgbClr val="FFCCCC"/>
            </a:solidFill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SARS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8A0329B-C7AF-4578-8D7B-5D8E5BD9988E}"/>
                </a:ext>
              </a:extLst>
            </p:cNvPr>
            <p:cNvSpPr txBox="1"/>
            <p:nvPr/>
          </p:nvSpPr>
          <p:spPr>
            <a:xfrm>
              <a:off x="5360350" y="821044"/>
              <a:ext cx="1471300" cy="276999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sz="1200" b="1" dirty="0"/>
                <a:t>COVID-19          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7923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4C501448-5F01-4483-86DF-1F30406DAFBC}"/>
              </a:ext>
            </a:extLst>
          </p:cNvPr>
          <p:cNvGrpSpPr/>
          <p:nvPr/>
        </p:nvGrpSpPr>
        <p:grpSpPr>
          <a:xfrm>
            <a:off x="958873" y="77231"/>
            <a:ext cx="10935178" cy="6493011"/>
            <a:chOff x="958873" y="77231"/>
            <a:chExt cx="10935178" cy="6493011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A045D1C7-21A4-42CF-914E-F4880FF3D581}"/>
                </a:ext>
              </a:extLst>
            </p:cNvPr>
            <p:cNvGrpSpPr/>
            <p:nvPr/>
          </p:nvGrpSpPr>
          <p:grpSpPr>
            <a:xfrm>
              <a:off x="958873" y="77231"/>
              <a:ext cx="10668409" cy="6493011"/>
              <a:chOff x="958873" y="77231"/>
              <a:chExt cx="10668409" cy="6493011"/>
            </a:xfrm>
          </p:grpSpPr>
          <p:grpSp>
            <p:nvGrpSpPr>
              <p:cNvPr id="14" name="Groupe 13">
                <a:extLst>
                  <a:ext uri="{FF2B5EF4-FFF2-40B4-BE49-F238E27FC236}">
                    <a16:creationId xmlns:a16="http://schemas.microsoft.com/office/drawing/2014/main" id="{C991EF74-C170-497E-AB01-4F17C3FFA27E}"/>
                  </a:ext>
                </a:extLst>
              </p:cNvPr>
              <p:cNvGrpSpPr/>
              <p:nvPr/>
            </p:nvGrpSpPr>
            <p:grpSpPr>
              <a:xfrm>
                <a:off x="958873" y="77231"/>
                <a:ext cx="10668409" cy="6493011"/>
                <a:chOff x="958873" y="77231"/>
                <a:chExt cx="10668409" cy="6493011"/>
              </a:xfrm>
            </p:grpSpPr>
            <p:grpSp>
              <p:nvGrpSpPr>
                <p:cNvPr id="10" name="Groupe 9">
                  <a:extLst>
                    <a:ext uri="{FF2B5EF4-FFF2-40B4-BE49-F238E27FC236}">
                      <a16:creationId xmlns:a16="http://schemas.microsoft.com/office/drawing/2014/main" id="{CDF01420-BCD7-4B0F-8E5D-A9E2785D92AD}"/>
                    </a:ext>
                  </a:extLst>
                </p:cNvPr>
                <p:cNvGrpSpPr/>
                <p:nvPr/>
              </p:nvGrpSpPr>
              <p:grpSpPr>
                <a:xfrm>
                  <a:off x="958873" y="77231"/>
                  <a:ext cx="10668409" cy="6493011"/>
                  <a:chOff x="1011882" y="77231"/>
                  <a:chExt cx="10668409" cy="6493011"/>
                </a:xfrm>
              </p:grpSpPr>
              <p:pic>
                <p:nvPicPr>
                  <p:cNvPr id="2" name="Image 1">
                    <a:extLst>
                      <a:ext uri="{FF2B5EF4-FFF2-40B4-BE49-F238E27FC236}">
                        <a16:creationId xmlns:a16="http://schemas.microsoft.com/office/drawing/2014/main" id="{8709C6AF-C608-4321-93BA-97F8472F1AF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1642491" y="1783089"/>
                    <a:ext cx="9861176" cy="4787153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</p:pic>
              <p:sp>
                <p:nvSpPr>
                  <p:cNvPr id="4" name="Rectangle 3">
                    <a:extLst>
                      <a:ext uri="{FF2B5EF4-FFF2-40B4-BE49-F238E27FC236}">
                        <a16:creationId xmlns:a16="http://schemas.microsoft.com/office/drawing/2014/main" id="{43C25117-8D1A-4C27-BD01-616E99864CA7}"/>
                      </a:ext>
                    </a:extLst>
                  </p:cNvPr>
                  <p:cNvSpPr/>
                  <p:nvPr/>
                </p:nvSpPr>
                <p:spPr>
                  <a:xfrm>
                    <a:off x="1011882" y="77231"/>
                    <a:ext cx="10668409" cy="132343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fr-FR" sz="4000" b="1" dirty="0">
                        <a:solidFill>
                          <a:srgbClr val="8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 panose="020F0502020204030204" pitchFamily="34" charset="0"/>
                      </a:rPr>
                      <a:t>La stratégie de réponse est définie en fonction de la cinétique épidémique. </a:t>
                    </a:r>
                    <a:endParaRPr lang="fr-FR" sz="4000" b="1" dirty="0">
                      <a:solidFill>
                        <a:srgbClr val="8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</p:txBody>
              </p:sp>
              <p:sp>
                <p:nvSpPr>
                  <p:cNvPr id="5" name="ZoneTexte 4">
                    <a:extLst>
                      <a:ext uri="{FF2B5EF4-FFF2-40B4-BE49-F238E27FC236}">
                        <a16:creationId xmlns:a16="http://schemas.microsoft.com/office/drawing/2014/main" id="{73603433-54A2-4BCD-9827-16ADBB32B0AC}"/>
                      </a:ext>
                    </a:extLst>
                  </p:cNvPr>
                  <p:cNvSpPr txBox="1"/>
                  <p:nvPr/>
                </p:nvSpPr>
                <p:spPr>
                  <a:xfrm>
                    <a:off x="7089913" y="6041522"/>
                    <a:ext cx="728533" cy="33855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600" b="1" dirty="0">
                        <a:solidFill>
                          <a:srgbClr val="0000CC"/>
                        </a:solidFill>
                      </a:rPr>
                      <a:t>Temps</a:t>
                    </a:r>
                  </a:p>
                </p:txBody>
              </p:sp>
              <p:sp>
                <p:nvSpPr>
                  <p:cNvPr id="6" name="ZoneTexte 5">
                    <a:extLst>
                      <a:ext uri="{FF2B5EF4-FFF2-40B4-BE49-F238E27FC236}">
                        <a16:creationId xmlns:a16="http://schemas.microsoft.com/office/drawing/2014/main" id="{4043BF8D-C21B-4664-BBB8-E4B0AFD63DF1}"/>
                      </a:ext>
                    </a:extLst>
                  </p:cNvPr>
                  <p:cNvSpPr txBox="1"/>
                  <p:nvPr/>
                </p:nvSpPr>
                <p:spPr>
                  <a:xfrm>
                    <a:off x="2051271" y="4689855"/>
                    <a:ext cx="1254073" cy="11695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b="1" dirty="0">
                        <a:solidFill>
                          <a:srgbClr val="0000CC"/>
                        </a:solidFill>
                      </a:rPr>
                      <a:t>Freiner</a:t>
                    </a:r>
                  </a:p>
                  <a:p>
                    <a:pPr algn="ctr"/>
                    <a:r>
                      <a:rPr lang="fr-FR" sz="1400" b="1" dirty="0">
                        <a:solidFill>
                          <a:srgbClr val="0000CC"/>
                        </a:solidFill>
                      </a:rPr>
                      <a:t> introduction</a:t>
                    </a:r>
                  </a:p>
                  <a:p>
                    <a:pPr algn="ctr"/>
                    <a:r>
                      <a:rPr lang="fr-FR" sz="1400" b="1" dirty="0">
                        <a:solidFill>
                          <a:srgbClr val="0000CC"/>
                        </a:solidFill>
                      </a:rPr>
                      <a:t>du virus </a:t>
                    </a:r>
                  </a:p>
                  <a:p>
                    <a:pPr algn="ctr"/>
                    <a:r>
                      <a:rPr lang="fr-FR" sz="1400" b="1" dirty="0">
                        <a:solidFill>
                          <a:srgbClr val="0000CC"/>
                        </a:solidFill>
                      </a:rPr>
                      <a:t>dans le territoire</a:t>
                    </a:r>
                  </a:p>
                </p:txBody>
              </p:sp>
              <p:sp>
                <p:nvSpPr>
                  <p:cNvPr id="7" name="ZoneTexte 6">
                    <a:extLst>
                      <a:ext uri="{FF2B5EF4-FFF2-40B4-BE49-F238E27FC236}">
                        <a16:creationId xmlns:a16="http://schemas.microsoft.com/office/drawing/2014/main" id="{5030DCDA-43C7-46AA-AFDD-D78DB4206B3C}"/>
                      </a:ext>
                    </a:extLst>
                  </p:cNvPr>
                  <p:cNvSpPr txBox="1"/>
                  <p:nvPr/>
                </p:nvSpPr>
                <p:spPr>
                  <a:xfrm>
                    <a:off x="3490203" y="3122357"/>
                    <a:ext cx="1121550" cy="1169551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fr-FR" sz="1400" b="1" dirty="0">
                        <a:solidFill>
                          <a:srgbClr val="0000CC"/>
                        </a:solidFill>
                      </a:rPr>
                      <a:t>Freiner</a:t>
                    </a:r>
                  </a:p>
                  <a:p>
                    <a:pPr algn="ctr"/>
                    <a:r>
                      <a:rPr lang="fr-FR" sz="1400" b="1" dirty="0">
                        <a:solidFill>
                          <a:srgbClr val="0000CC"/>
                        </a:solidFill>
                      </a:rPr>
                      <a:t>propagation </a:t>
                    </a:r>
                  </a:p>
                  <a:p>
                    <a:pPr algn="ctr"/>
                    <a:r>
                      <a:rPr lang="fr-FR" sz="1400" b="1" dirty="0">
                        <a:solidFill>
                          <a:srgbClr val="0000CC"/>
                        </a:solidFill>
                      </a:rPr>
                      <a:t>du virus </a:t>
                    </a:r>
                  </a:p>
                  <a:p>
                    <a:pPr algn="ctr"/>
                    <a:r>
                      <a:rPr lang="fr-FR" sz="1400" b="1" dirty="0">
                        <a:solidFill>
                          <a:srgbClr val="0000CC"/>
                        </a:solidFill>
                      </a:rPr>
                      <a:t>sur le </a:t>
                    </a:r>
                  </a:p>
                  <a:p>
                    <a:pPr algn="ctr"/>
                    <a:r>
                      <a:rPr lang="fr-FR" sz="1400" b="1" dirty="0">
                        <a:solidFill>
                          <a:srgbClr val="0000CC"/>
                        </a:solidFill>
                      </a:rPr>
                      <a:t>territoire</a:t>
                    </a:r>
                  </a:p>
                </p:txBody>
              </p:sp>
              <p:sp>
                <p:nvSpPr>
                  <p:cNvPr id="8" name="ZoneTexte 7">
                    <a:extLst>
                      <a:ext uri="{FF2B5EF4-FFF2-40B4-BE49-F238E27FC236}">
                        <a16:creationId xmlns:a16="http://schemas.microsoft.com/office/drawing/2014/main" id="{09A83EBE-9C8E-41B8-A266-DEF98144C2FE}"/>
                      </a:ext>
                    </a:extLst>
                  </p:cNvPr>
                  <p:cNvSpPr txBox="1"/>
                  <p:nvPr/>
                </p:nvSpPr>
                <p:spPr>
                  <a:xfrm>
                    <a:off x="4636994" y="5520869"/>
                    <a:ext cx="1566134" cy="738664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fr-FR" sz="1400" b="1" dirty="0">
                        <a:solidFill>
                          <a:srgbClr val="0000CC"/>
                        </a:solidFill>
                      </a:rPr>
                      <a:t>Atténuer les</a:t>
                    </a:r>
                  </a:p>
                  <a:p>
                    <a:pPr algn="ctr"/>
                    <a:r>
                      <a:rPr lang="fr-FR" sz="1400" b="1" dirty="0">
                        <a:solidFill>
                          <a:srgbClr val="0000CC"/>
                        </a:solidFill>
                      </a:rPr>
                      <a:t> effets de la vague </a:t>
                    </a:r>
                  </a:p>
                  <a:p>
                    <a:pPr algn="ctr"/>
                    <a:r>
                      <a:rPr lang="fr-FR" sz="1400" b="1" dirty="0">
                        <a:solidFill>
                          <a:srgbClr val="0000CC"/>
                        </a:solidFill>
                      </a:rPr>
                      <a:t>épidémique</a:t>
                    </a:r>
                  </a:p>
                </p:txBody>
              </p:sp>
              <p:sp>
                <p:nvSpPr>
                  <p:cNvPr id="9" name="ZoneTexte 8">
                    <a:extLst>
                      <a:ext uri="{FF2B5EF4-FFF2-40B4-BE49-F238E27FC236}">
                        <a16:creationId xmlns:a16="http://schemas.microsoft.com/office/drawing/2014/main" id="{6D4AAC3A-1974-4690-B698-7A09E33F7873}"/>
                      </a:ext>
                    </a:extLst>
                  </p:cNvPr>
                  <p:cNvSpPr txBox="1"/>
                  <p:nvPr/>
                </p:nvSpPr>
                <p:spPr>
                  <a:xfrm>
                    <a:off x="6215268" y="4629114"/>
                    <a:ext cx="1975349" cy="58477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fr-FR" sz="1600" b="1" dirty="0">
                        <a:solidFill>
                          <a:srgbClr val="0000CC"/>
                        </a:solidFill>
                      </a:rPr>
                      <a:t>Revenir à la situation</a:t>
                    </a:r>
                  </a:p>
                  <a:p>
                    <a:r>
                      <a:rPr lang="fr-FR" sz="1600" b="1" dirty="0">
                        <a:solidFill>
                          <a:srgbClr val="0000CC"/>
                        </a:solidFill>
                      </a:rPr>
                      <a:t>antérieure</a:t>
                    </a:r>
                  </a:p>
                </p:txBody>
              </p:sp>
            </p:grp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5F5B6EA9-61C6-4444-AF75-F725C575AA3A}"/>
                    </a:ext>
                  </a:extLst>
                </p:cNvPr>
                <p:cNvSpPr txBox="1"/>
                <p:nvPr/>
              </p:nvSpPr>
              <p:spPr>
                <a:xfrm>
                  <a:off x="1516097" y="1711597"/>
                  <a:ext cx="1140953" cy="58477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sz="1600" b="1" dirty="0">
                      <a:solidFill>
                        <a:srgbClr val="0000CC"/>
                      </a:solidFill>
                    </a:rPr>
                    <a:t>Nombre de</a:t>
                  </a:r>
                </a:p>
                <a:p>
                  <a:pPr algn="ctr"/>
                  <a:r>
                    <a:rPr lang="fr-FR" sz="1600" b="1" dirty="0">
                      <a:solidFill>
                        <a:srgbClr val="0000CC"/>
                      </a:solidFill>
                    </a:rPr>
                    <a:t>malades.</a:t>
                  </a:r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8A3545B1-0AB8-4E2E-8783-87682C7D95E8}"/>
                    </a:ext>
                  </a:extLst>
                </p:cNvPr>
                <p:cNvSpPr/>
                <p:nvPr/>
              </p:nvSpPr>
              <p:spPr>
                <a:xfrm>
                  <a:off x="3490203" y="4439478"/>
                  <a:ext cx="856510" cy="58477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CBFD73F8-7BCE-410D-B45D-4A25CE1DDF88}"/>
                    </a:ext>
                  </a:extLst>
                </p:cNvPr>
                <p:cNvSpPr/>
                <p:nvPr/>
              </p:nvSpPr>
              <p:spPr>
                <a:xfrm>
                  <a:off x="4876800" y="5146403"/>
                  <a:ext cx="834887" cy="406258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824CD286-2CC0-49C7-B2FD-F436A254F8D1}"/>
                  </a:ext>
                </a:extLst>
              </p:cNvPr>
              <p:cNvSpPr txBox="1"/>
              <p:nvPr/>
            </p:nvSpPr>
            <p:spPr>
              <a:xfrm>
                <a:off x="8753463" y="4518535"/>
                <a:ext cx="184731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fr-FR" sz="48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DBD9A41-2A2A-4D84-AD37-7476C7EE1194}"/>
                  </a:ext>
                </a:extLst>
              </p:cNvPr>
              <p:cNvSpPr txBox="1"/>
              <p:nvPr/>
            </p:nvSpPr>
            <p:spPr>
              <a:xfrm>
                <a:off x="5454601" y="1501610"/>
                <a:ext cx="18456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b="1" dirty="0">
                    <a:solidFill>
                      <a:srgbClr val="C00000"/>
                    </a:solidFill>
                  </a:rPr>
                  <a:t>Confinement</a:t>
                </a:r>
              </a:p>
            </p:txBody>
          </p:sp>
          <p:cxnSp>
            <p:nvCxnSpPr>
              <p:cNvPr id="18" name="Connecteur droit avec flèche 17">
                <a:extLst>
                  <a:ext uri="{FF2B5EF4-FFF2-40B4-BE49-F238E27FC236}">
                    <a16:creationId xmlns:a16="http://schemas.microsoft.com/office/drawing/2014/main" id="{B3E63340-687C-4CEE-8586-4D27B34F4578}"/>
                  </a:ext>
                </a:extLst>
              </p:cNvPr>
              <p:cNvCxnSpPr/>
              <p:nvPr/>
            </p:nvCxnSpPr>
            <p:spPr>
              <a:xfrm>
                <a:off x="5340626" y="2043152"/>
                <a:ext cx="2054087" cy="0"/>
              </a:xfrm>
              <a:prstGeom prst="straightConnector1">
                <a:avLst/>
              </a:prstGeom>
              <a:ln w="57150">
                <a:solidFill>
                  <a:srgbClr val="C00000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C16CD00-23C8-4EA2-8A4D-B4999EE8400B}"/>
                </a:ext>
              </a:extLst>
            </p:cNvPr>
            <p:cNvSpPr txBox="1"/>
            <p:nvPr/>
          </p:nvSpPr>
          <p:spPr>
            <a:xfrm>
              <a:off x="7500374" y="3971885"/>
              <a:ext cx="344985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Pré-symptomatiques?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367FB796-0A70-4768-B80D-77931E8B1F6B}"/>
                </a:ext>
              </a:extLst>
            </p:cNvPr>
            <p:cNvSpPr txBox="1"/>
            <p:nvPr/>
          </p:nvSpPr>
          <p:spPr>
            <a:xfrm>
              <a:off x="7891417" y="4994498"/>
              <a:ext cx="400263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Réduction de l’évolution </a:t>
              </a:r>
            </a:p>
            <a:p>
              <a:r>
                <a:rPr lang="fr-FR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l’infection en attendant</a:t>
              </a:r>
            </a:p>
            <a:p>
              <a:r>
                <a:rPr lang="fr-FR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l’apparition de la</a:t>
              </a:r>
            </a:p>
            <a:p>
              <a:r>
                <a:rPr lang="fr-FR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vaccination? d’un traitement?</a:t>
              </a:r>
            </a:p>
          </p:txBody>
        </p:sp>
      </p:grp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A2BF3C9-3503-442C-BA9F-A4D2EDDC730A}"/>
              </a:ext>
            </a:extLst>
          </p:cNvPr>
          <p:cNvCxnSpPr/>
          <p:nvPr/>
        </p:nvCxnSpPr>
        <p:spPr>
          <a:xfrm>
            <a:off x="6490010" y="3122357"/>
            <a:ext cx="0" cy="13171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3354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DEEA742-7EB5-4BC3-9B24-EA632F48FC47}"/>
              </a:ext>
            </a:extLst>
          </p:cNvPr>
          <p:cNvSpPr txBox="1"/>
          <p:nvPr/>
        </p:nvSpPr>
        <p:spPr>
          <a:xfrm>
            <a:off x="701606" y="352834"/>
            <a:ext cx="10788787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6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 peu de biologie pour aborder </a:t>
            </a:r>
          </a:p>
          <a:p>
            <a:pPr algn="ctr"/>
            <a:r>
              <a:rPr lang="fr-FR" sz="6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mécanismes d’action.</a:t>
            </a:r>
          </a:p>
          <a:p>
            <a:pPr algn="ctr"/>
            <a:endParaRPr lang="fr-FR" sz="6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fr-FR" sz="6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********* </a:t>
            </a:r>
          </a:p>
          <a:p>
            <a:pPr algn="ctr"/>
            <a:r>
              <a:rPr lang="fr-FR" sz="6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comprendre les diverses </a:t>
            </a:r>
          </a:p>
          <a:p>
            <a:pPr algn="ctr"/>
            <a:r>
              <a:rPr lang="fr-FR" sz="6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approches thérapeutiques</a:t>
            </a:r>
            <a:r>
              <a:rPr lang="fr-FR" sz="6000" b="1" dirty="0">
                <a:solidFill>
                  <a:srgbClr val="800000"/>
                </a:solidFill>
              </a:rPr>
              <a:t>.</a:t>
            </a:r>
            <a:endParaRPr lang="fr-FR" sz="48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85357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DB21E6A5-856C-45DE-9F0C-5C482B2136C5}"/>
              </a:ext>
            </a:extLst>
          </p:cNvPr>
          <p:cNvGrpSpPr/>
          <p:nvPr/>
        </p:nvGrpSpPr>
        <p:grpSpPr>
          <a:xfrm>
            <a:off x="244081" y="161901"/>
            <a:ext cx="11920653" cy="6268572"/>
            <a:chOff x="244081" y="161901"/>
            <a:chExt cx="11920653" cy="626857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067A644-EC5F-48EB-9A3E-002BE3DE37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117" y="1639229"/>
              <a:ext cx="9629691" cy="47912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44C0438-137A-4974-84A6-958A78403233}"/>
                </a:ext>
              </a:extLst>
            </p:cNvPr>
            <p:cNvSpPr txBox="1"/>
            <p:nvPr/>
          </p:nvSpPr>
          <p:spPr>
            <a:xfrm>
              <a:off x="244081" y="161901"/>
              <a:ext cx="11920653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b="1" i="0" u="sng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/>
                </a:rPr>
                <a:t>À gauche </a:t>
              </a:r>
              <a:r>
                <a:rPr lang="fr-FR" b="1" i="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/>
                </a:rPr>
                <a:t>: des virus SARS-CoV-2 accrochés aux cils de cellules épithéliales humaines en culture, observés par microscopie électronique à transmission. </a:t>
              </a:r>
              <a:r>
                <a:rPr lang="fr-FR" b="1" i="0" u="sng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/>
                </a:rPr>
                <a:t>À droite </a:t>
              </a:r>
              <a:r>
                <a:rPr lang="fr-FR" b="1" i="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/>
                </a:rPr>
                <a:t>: une cellule infectée par le virus. </a:t>
              </a:r>
              <a:r>
                <a:rPr lang="fr-FR" i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/>
                </a:rPr>
                <a:t>© Manuel Rosa-Calatrava, Inserm ; Olivier Terrier, CNRS ; Andrés </a:t>
              </a:r>
              <a:r>
                <a:rPr lang="fr-FR" i="1" dirty="0" err="1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/>
                </a:rPr>
                <a:t>Pizzorno</a:t>
              </a:r>
              <a:r>
                <a:rPr lang="fr-FR" i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/>
                </a:rPr>
                <a:t>, </a:t>
              </a:r>
              <a:r>
                <a:rPr lang="fr-FR" i="1" dirty="0" err="1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/>
                </a:rPr>
                <a:t>Signia</a:t>
              </a:r>
              <a:r>
                <a:rPr lang="fr-FR" i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/>
                </a:rPr>
                <a:t> </a:t>
              </a:r>
              <a:r>
                <a:rPr lang="fr-FR" i="1" dirty="0" err="1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/>
                </a:rPr>
                <a:t>Therapeutics</a:t>
              </a:r>
              <a:r>
                <a:rPr lang="fr-FR" i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/>
                </a:rPr>
                <a:t> ; Elisabeth </a:t>
              </a:r>
              <a:r>
                <a:rPr lang="fr-FR" i="1" dirty="0" err="1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/>
                </a:rPr>
                <a:t>Errazuriz-Cerda</a:t>
              </a:r>
              <a:r>
                <a:rPr lang="fr-FR" i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/>
                </a:rPr>
                <a:t> UCBL1 CIQLE. </a:t>
              </a:r>
              <a:r>
                <a:rPr lang="fr-FR" i="1" dirty="0" err="1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/>
                </a:rPr>
                <a:t>VirPath</a:t>
              </a:r>
              <a:r>
                <a:rPr lang="fr-FR" i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Open Sans"/>
                </a:rPr>
                <a:t> (Centre international de recherche en infectiologie, unité Inserm 1111 - UMR 5308 CNRS - ENS Lyon - UCBL1). Colorisée par Noa Rosa C.</a:t>
              </a:r>
              <a:endParaRPr lang="fr-FR" i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134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e 14">
            <a:extLst>
              <a:ext uri="{FF2B5EF4-FFF2-40B4-BE49-F238E27FC236}">
                <a16:creationId xmlns:a16="http://schemas.microsoft.com/office/drawing/2014/main" id="{2BCF4D49-AB4C-478E-AAF1-66705756AECB}"/>
              </a:ext>
            </a:extLst>
          </p:cNvPr>
          <p:cNvGrpSpPr/>
          <p:nvPr/>
        </p:nvGrpSpPr>
        <p:grpSpPr>
          <a:xfrm>
            <a:off x="102118" y="121022"/>
            <a:ext cx="7839865" cy="6615956"/>
            <a:chOff x="1441525" y="107518"/>
            <a:chExt cx="7839865" cy="6615956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69E6BD34-B265-4186-B56D-B50354A53FD5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922" y="129036"/>
              <a:ext cx="6637468" cy="65944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2EEE3FB6-6BC5-4444-B2DB-A98E7D7ED451}"/>
                </a:ext>
              </a:extLst>
            </p:cNvPr>
            <p:cNvSpPr txBox="1"/>
            <p:nvPr/>
          </p:nvSpPr>
          <p:spPr>
            <a:xfrm>
              <a:off x="2410082" y="1839796"/>
              <a:ext cx="1247136" cy="369332"/>
            </a:xfrm>
            <a:prstGeom prst="rect">
              <a:avLst/>
            </a:prstGeom>
            <a:solidFill>
              <a:srgbClr val="FFCCCC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Récepteurs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4914611-341D-4297-BB45-FD97CBC45CB1}"/>
                </a:ext>
              </a:extLst>
            </p:cNvPr>
            <p:cNvSpPr/>
            <p:nvPr/>
          </p:nvSpPr>
          <p:spPr>
            <a:xfrm>
              <a:off x="3033650" y="1624641"/>
              <a:ext cx="613185" cy="182880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7B10460C-5103-4DAB-94A8-81B4DB8F89EE}"/>
                </a:ext>
              </a:extLst>
            </p:cNvPr>
            <p:cNvSpPr txBox="1"/>
            <p:nvPr/>
          </p:nvSpPr>
          <p:spPr>
            <a:xfrm>
              <a:off x="3431689" y="1516630"/>
              <a:ext cx="668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</a:rPr>
                <a:t>ACE2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D182C84-9472-40FF-9A62-AEE7FCF1B874}"/>
                </a:ext>
              </a:extLst>
            </p:cNvPr>
            <p:cNvSpPr txBox="1"/>
            <p:nvPr/>
          </p:nvSpPr>
          <p:spPr>
            <a:xfrm>
              <a:off x="1441525" y="436760"/>
              <a:ext cx="16846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rgbClr val="0000CC"/>
                  </a:solidFill>
                </a:rPr>
                <a:t>SARS-CoV-2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DA00CD7-80D7-45E6-9AB8-6A90B2A62561}"/>
                </a:ext>
              </a:extLst>
            </p:cNvPr>
            <p:cNvSpPr/>
            <p:nvPr/>
          </p:nvSpPr>
          <p:spPr>
            <a:xfrm flipV="1">
              <a:off x="3130475" y="341665"/>
              <a:ext cx="96819" cy="95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818D9A7-244C-438B-AEFE-58D18E2FEF95}"/>
                </a:ext>
              </a:extLst>
            </p:cNvPr>
            <p:cNvSpPr/>
            <p:nvPr/>
          </p:nvSpPr>
          <p:spPr>
            <a:xfrm>
              <a:off x="3006758" y="107518"/>
              <a:ext cx="215153" cy="2514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6" name="Groupe 5">
              <a:extLst>
                <a:ext uri="{FF2B5EF4-FFF2-40B4-BE49-F238E27FC236}">
                  <a16:creationId xmlns:a16="http://schemas.microsoft.com/office/drawing/2014/main" id="{39608A84-DF02-46BF-AE19-DFBF9CA95387}"/>
                </a:ext>
              </a:extLst>
            </p:cNvPr>
            <p:cNvGrpSpPr/>
            <p:nvPr/>
          </p:nvGrpSpPr>
          <p:grpSpPr>
            <a:xfrm>
              <a:off x="3227294" y="1290918"/>
              <a:ext cx="204395" cy="441063"/>
              <a:chOff x="10133704" y="1376979"/>
              <a:chExt cx="301212" cy="484094"/>
            </a:xfrm>
          </p:grpSpPr>
          <p:cxnSp>
            <p:nvCxnSpPr>
              <p:cNvPr id="4" name="Connecteur droit 3">
                <a:extLst>
                  <a:ext uri="{FF2B5EF4-FFF2-40B4-BE49-F238E27FC236}">
                    <a16:creationId xmlns:a16="http://schemas.microsoft.com/office/drawing/2014/main" id="{97891678-AD57-4E6B-8F73-84B9C9FFCF57}"/>
                  </a:ext>
                </a:extLst>
              </p:cNvPr>
              <p:cNvCxnSpPr/>
              <p:nvPr/>
            </p:nvCxnSpPr>
            <p:spPr>
              <a:xfrm>
                <a:off x="10284311" y="1495313"/>
                <a:ext cx="0" cy="365760"/>
              </a:xfrm>
              <a:prstGeom prst="line">
                <a:avLst/>
              </a:prstGeom>
              <a:ln w="762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Ellipse 4">
                <a:extLst>
                  <a:ext uri="{FF2B5EF4-FFF2-40B4-BE49-F238E27FC236}">
                    <a16:creationId xmlns:a16="http://schemas.microsoft.com/office/drawing/2014/main" id="{C9B6783C-B4B7-49E4-82A5-7DECFAF94C3B}"/>
                  </a:ext>
                </a:extLst>
              </p:cNvPr>
              <p:cNvSpPr/>
              <p:nvPr/>
            </p:nvSpPr>
            <p:spPr>
              <a:xfrm>
                <a:off x="10133704" y="1376979"/>
                <a:ext cx="301212" cy="27969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98E5227E-C654-4154-BB5C-D97C7CB05238}"/>
                </a:ext>
              </a:extLst>
            </p:cNvPr>
            <p:cNvSpPr txBox="1"/>
            <p:nvPr/>
          </p:nvSpPr>
          <p:spPr>
            <a:xfrm>
              <a:off x="1577306" y="1193465"/>
              <a:ext cx="16822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F0000"/>
                  </a:solidFill>
                </a:rPr>
                <a:t>TMPRSS2</a:t>
              </a:r>
            </a:p>
            <a:p>
              <a:pPr algn="ctr"/>
              <a:r>
                <a:rPr lang="fr-FR" b="1" dirty="0">
                  <a:solidFill>
                    <a:srgbClr val="FF0000"/>
                  </a:solidFill>
                </a:rPr>
                <a:t>&amp; neuropiline-1</a:t>
              </a:r>
            </a:p>
          </p:txBody>
        </p: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16109B8E-A09C-40F6-8E54-C03A8D1C68A0}"/>
              </a:ext>
            </a:extLst>
          </p:cNvPr>
          <p:cNvSpPr txBox="1"/>
          <p:nvPr/>
        </p:nvSpPr>
        <p:spPr>
          <a:xfrm>
            <a:off x="7852430" y="624183"/>
            <a:ext cx="4457567" cy="62478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fr-FR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Fixation sur les récepteurs et de</a:t>
            </a:r>
          </a:p>
          <a:p>
            <a:r>
              <a:rPr lang="fr-FR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complexes régulateurs (TMPRSS2 et </a:t>
            </a:r>
          </a:p>
          <a:p>
            <a:r>
              <a:rPr lang="fr-FR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neuropiline-1) de la cellule-cible).</a:t>
            </a:r>
          </a:p>
          <a:p>
            <a:endParaRPr lang="fr-FR" sz="20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 Pénétration du virus.</a:t>
            </a:r>
          </a:p>
          <a:p>
            <a:endParaRPr lang="fr-FR" sz="20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3) Virus fusionne avec des vésicules</a:t>
            </a:r>
          </a:p>
          <a:p>
            <a:r>
              <a:rPr lang="fr-FR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libère son ARN.</a:t>
            </a:r>
          </a:p>
          <a:p>
            <a:endParaRPr lang="fr-FR" sz="20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4) ARN traduit en protéines (translation,</a:t>
            </a:r>
          </a:p>
          <a:p>
            <a:r>
              <a:rPr lang="fr-FR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protéolyse, réplication, transcription)</a:t>
            </a:r>
          </a:p>
          <a:p>
            <a:endParaRPr lang="fr-FR" sz="20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5) Assemblage des éléments d’un</a:t>
            </a:r>
          </a:p>
          <a:p>
            <a:r>
              <a:rPr lang="fr-FR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nouveau virus.</a:t>
            </a:r>
          </a:p>
          <a:p>
            <a:endParaRPr lang="fr-FR" sz="20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6) Libération du virus. </a:t>
            </a:r>
          </a:p>
          <a:p>
            <a:endParaRPr lang="fr-FR" sz="20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fr-FR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Ingestion virus par cellules APC</a:t>
            </a:r>
          </a:p>
          <a:p>
            <a:r>
              <a:rPr lang="fr-FR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 présentatrices de l’antigène  vers</a:t>
            </a:r>
          </a:p>
          <a:p>
            <a:r>
              <a:rPr lang="fr-FR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 une cellule « T helper ».</a:t>
            </a:r>
            <a:endParaRPr lang="fr-FR" sz="20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B39A3EE-7E76-4088-84F7-3291764F1A4A}"/>
              </a:ext>
            </a:extLst>
          </p:cNvPr>
          <p:cNvSpPr txBox="1"/>
          <p:nvPr/>
        </p:nvSpPr>
        <p:spPr>
          <a:xfrm>
            <a:off x="4538417" y="131888"/>
            <a:ext cx="36374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SEQUENCES D’ACTIONS</a:t>
            </a:r>
          </a:p>
        </p:txBody>
      </p:sp>
    </p:spTree>
    <p:extLst>
      <p:ext uri="{BB962C8B-B14F-4D97-AF65-F5344CB8AC3E}">
        <p14:creationId xmlns:p14="http://schemas.microsoft.com/office/powerpoint/2010/main" val="3835758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4BC1C7B0-0375-4E70-A2A7-5CC7C39580F1}"/>
              </a:ext>
            </a:extLst>
          </p:cNvPr>
          <p:cNvGrpSpPr/>
          <p:nvPr/>
        </p:nvGrpSpPr>
        <p:grpSpPr>
          <a:xfrm>
            <a:off x="0" y="0"/>
            <a:ext cx="12192000" cy="6621480"/>
            <a:chOff x="0" y="0"/>
            <a:chExt cx="12192000" cy="6621480"/>
          </a:xfrm>
        </p:grpSpPr>
        <p:sp>
          <p:nvSpPr>
            <p:cNvPr id="2" name="Rectangle 2">
              <a:extLst>
                <a:ext uri="{FF2B5EF4-FFF2-40B4-BE49-F238E27FC236}">
                  <a16:creationId xmlns:a16="http://schemas.microsoft.com/office/drawing/2014/main" id="{91237C27-9C23-4C76-AD16-8434A1DC1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192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pic>
          <p:nvPicPr>
            <p:cNvPr id="1025" name="Image 6" descr="Visualisation d'un virion SARS-CoV-2 en train d'infecte' une cellule en se liant à son récepteur ACE2 ">
              <a:extLst>
                <a:ext uri="{FF2B5EF4-FFF2-40B4-BE49-F238E27FC236}">
                  <a16:creationId xmlns:a16="http://schemas.microsoft.com/office/drawing/2014/main" id="{3AF5F17C-A888-49F8-BD3B-714AFA3E99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244" y="1288197"/>
              <a:ext cx="8806892" cy="4963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43A9D530-C1B3-4AFB-90D3-1EEF724208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440" y="372719"/>
              <a:ext cx="10466776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1" u="none" strike="noStrike" cap="none" normalizeH="0" baseline="0" dirty="0">
                  <a:ln>
                    <a:noFill/>
                  </a:ln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Visualisation d'un virion SARS-CoV-2 en train d'infecter une cellule en se liant à son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2000" b="1" u="none" strike="noStrike" cap="none" normalizeH="0" baseline="0" dirty="0">
                  <a:ln>
                    <a:noFill/>
                  </a:ln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récepteur ACE2 </a:t>
              </a:r>
              <a:r>
                <a:rPr kumimoji="0" lang="fr-FR" altLang="fr-FR" sz="2000" b="1" i="1" u="none" strike="noStrike" cap="none" normalizeH="0" baseline="0" dirty="0">
                  <a:ln>
                    <a:noFill/>
                  </a:ln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kumimoji="0" lang="fr-FR" altLang="fr-FR" sz="2000" i="1" u="none" strike="noStrike" cap="none" normalizeH="0" baseline="0" dirty="0" err="1">
                  <a:ln>
                    <a:noFill/>
                  </a:ln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Angiotensin</a:t>
              </a:r>
              <a:r>
                <a:rPr kumimoji="0" lang="fr-FR" altLang="fr-FR" sz="2000" i="1" u="none" strike="noStrike" cap="none" normalizeH="0" baseline="0" dirty="0">
                  <a:ln>
                    <a:noFill/>
                  </a:ln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fr-FR" altLang="fr-FR" sz="2000" i="1" u="none" strike="noStrike" cap="none" normalizeH="0" baseline="0" dirty="0" err="1">
                  <a:ln>
                    <a:noFill/>
                  </a:ln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Converting</a:t>
              </a:r>
              <a:r>
                <a:rPr kumimoji="0" lang="fr-FR" altLang="fr-FR" sz="2000" i="1" u="none" strike="noStrike" cap="none" normalizeH="0" baseline="0" dirty="0">
                  <a:ln>
                    <a:noFill/>
                  </a:ln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Enzyme 2</a:t>
              </a:r>
              <a:r>
                <a:rPr kumimoji="0" lang="fr-FR" altLang="fr-FR" sz="2000" b="1" i="1" u="none" strike="noStrike" cap="none" normalizeH="0" baseline="0" dirty="0">
                  <a:ln>
                    <a:noFill/>
                  </a:ln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 </a:t>
              </a:r>
              <a:r>
                <a:rPr kumimoji="0" lang="fr-FR" altLang="fr-FR" sz="2000" b="1" u="none" strike="noStrike" cap="none" normalizeH="0" baseline="0" dirty="0">
                  <a:ln>
                    <a:noFill/>
                  </a:ln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(en jaune).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7DFFFADC-A6ED-4C6E-A434-7F236CCCB4DC}"/>
                </a:ext>
              </a:extLst>
            </p:cNvPr>
            <p:cNvSpPr txBox="1"/>
            <p:nvPr/>
          </p:nvSpPr>
          <p:spPr>
            <a:xfrm>
              <a:off x="2152185" y="6282926"/>
              <a:ext cx="959505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FR" altLang="fr-FR" sz="1600" b="1" i="1" dirty="0">
                  <a:solidFill>
                    <a:srgbClr val="0000CC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D’après </a:t>
              </a:r>
              <a:r>
                <a:rPr kumimoji="0" lang="fr-FR" altLang="fr-FR" sz="1600" b="1" i="1" u="none" strike="noStrike" cap="none" normalizeH="0" baseline="0" dirty="0">
                  <a:ln>
                    <a:noFill/>
                  </a:ln>
                  <a:solidFill>
                    <a:srgbClr val="0000CC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A. </a:t>
              </a:r>
              <a:r>
                <a:rPr kumimoji="0" lang="fr-FR" altLang="fr-FR" sz="1600" b="1" i="1" u="none" strike="noStrike" cap="none" normalizeH="0" baseline="0" dirty="0" err="1">
                  <a:ln>
                    <a:noFill/>
                  </a:ln>
                  <a:solidFill>
                    <a:srgbClr val="0000CC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Dommer</a:t>
              </a:r>
              <a:r>
                <a:rPr kumimoji="0" lang="fr-FR" altLang="fr-FR" sz="1600" b="1" i="1" u="none" strike="noStrike" cap="none" normalizeH="0" baseline="0" dirty="0">
                  <a:ln>
                    <a:noFill/>
                  </a:ln>
                  <a:solidFill>
                    <a:srgbClr val="0000CC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L. </a:t>
              </a:r>
              <a:r>
                <a:rPr kumimoji="0" lang="fr-FR" altLang="fr-FR" sz="1600" b="1" i="1" u="none" strike="noStrike" cap="none" normalizeH="0" baseline="0" dirty="0" err="1">
                  <a:ln>
                    <a:noFill/>
                  </a:ln>
                  <a:solidFill>
                    <a:srgbClr val="0000CC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Casalino</a:t>
              </a:r>
              <a:r>
                <a:rPr kumimoji="0" lang="fr-FR" altLang="fr-FR" sz="1600" b="1" i="1" u="none" strike="noStrike" cap="none" normalizeH="0" baseline="0" dirty="0">
                  <a:ln>
                    <a:noFill/>
                  </a:ln>
                  <a:solidFill>
                    <a:srgbClr val="0000CC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fr-FR" altLang="fr-FR" sz="1600" b="1" i="1" u="none" strike="noStrike" cap="none" normalizeH="0" baseline="0" dirty="0" err="1">
                  <a:ln>
                    <a:noFill/>
                  </a:ln>
                  <a:solidFill>
                    <a:srgbClr val="0000CC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Z.Gaieb</a:t>
              </a:r>
              <a:r>
                <a:rPr kumimoji="0" lang="fr-FR" altLang="fr-FR" sz="1600" b="1" i="1" u="none" strike="noStrike" cap="none" normalizeH="0" baseline="0" dirty="0">
                  <a:ln>
                    <a:noFill/>
                  </a:ln>
                  <a:solidFill>
                    <a:srgbClr val="0000CC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, E. P. Barros, R. Amaro/ Amaro </a:t>
              </a:r>
              <a:r>
                <a:rPr kumimoji="0" lang="fr-FR" altLang="fr-FR" sz="1600" b="1" i="1" u="none" strike="noStrike" cap="none" normalizeH="0" baseline="0" dirty="0" err="1">
                  <a:ln>
                    <a:noFill/>
                  </a:ln>
                  <a:solidFill>
                    <a:srgbClr val="0000CC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Lab</a:t>
              </a:r>
              <a:r>
                <a:rPr kumimoji="0" lang="fr-FR" altLang="fr-FR" sz="1600" b="1" i="1" u="none" strike="noStrike" cap="none" normalizeH="0" baseline="0" dirty="0">
                  <a:ln>
                    <a:noFill/>
                  </a:ln>
                  <a:solidFill>
                    <a:srgbClr val="0000CC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- UC San Diego</a:t>
              </a:r>
              <a:endParaRPr kumimoji="0" lang="fr-FR" altLang="fr-FR" sz="3600" b="1" i="0" u="none" strike="noStrike" cap="none" normalizeH="0" baseline="0" dirty="0">
                <a:ln>
                  <a:noFill/>
                </a:ln>
                <a:solidFill>
                  <a:srgbClr val="0000CC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8182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2D83BEB3-CB4B-4F42-BB96-2BEF2430FCF6}"/>
              </a:ext>
            </a:extLst>
          </p:cNvPr>
          <p:cNvGrpSpPr/>
          <p:nvPr/>
        </p:nvGrpSpPr>
        <p:grpSpPr>
          <a:xfrm>
            <a:off x="394911" y="-67489"/>
            <a:ext cx="13024211" cy="7235595"/>
            <a:chOff x="394911" y="-67489"/>
            <a:chExt cx="13024211" cy="7235595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ADBDFD79-0761-4241-9AE4-C53330472679}"/>
                </a:ext>
              </a:extLst>
            </p:cNvPr>
            <p:cNvGrpSpPr/>
            <p:nvPr/>
          </p:nvGrpSpPr>
          <p:grpSpPr>
            <a:xfrm>
              <a:off x="394911" y="-67489"/>
              <a:ext cx="13024211" cy="7235595"/>
              <a:chOff x="394911" y="-67489"/>
              <a:chExt cx="13024211" cy="7235595"/>
            </a:xfrm>
          </p:grpSpPr>
          <p:grpSp>
            <p:nvGrpSpPr>
              <p:cNvPr id="97" name="Groupe 96">
                <a:extLst>
                  <a:ext uri="{FF2B5EF4-FFF2-40B4-BE49-F238E27FC236}">
                    <a16:creationId xmlns:a16="http://schemas.microsoft.com/office/drawing/2014/main" id="{69C5895C-2163-4F8F-B687-41AFC881BBAC}"/>
                  </a:ext>
                </a:extLst>
              </p:cNvPr>
              <p:cNvGrpSpPr/>
              <p:nvPr/>
            </p:nvGrpSpPr>
            <p:grpSpPr>
              <a:xfrm>
                <a:off x="394911" y="565287"/>
                <a:ext cx="5078633" cy="6602819"/>
                <a:chOff x="419985" y="127590"/>
                <a:chExt cx="5078633" cy="6602819"/>
              </a:xfrm>
            </p:grpSpPr>
            <p:grpSp>
              <p:nvGrpSpPr>
                <p:cNvPr id="77" name="Groupe 76">
                  <a:extLst>
                    <a:ext uri="{FF2B5EF4-FFF2-40B4-BE49-F238E27FC236}">
                      <a16:creationId xmlns:a16="http://schemas.microsoft.com/office/drawing/2014/main" id="{4F2F47E6-42C3-4FD4-9E5F-C9BDC557F213}"/>
                    </a:ext>
                  </a:extLst>
                </p:cNvPr>
                <p:cNvGrpSpPr/>
                <p:nvPr/>
              </p:nvGrpSpPr>
              <p:grpSpPr>
                <a:xfrm rot="5400000">
                  <a:off x="-778836" y="1326411"/>
                  <a:ext cx="6602819" cy="4205178"/>
                  <a:chOff x="2137144" y="1020723"/>
                  <a:chExt cx="7708604" cy="4423147"/>
                </a:xfrm>
              </p:grpSpPr>
              <p:grpSp>
                <p:nvGrpSpPr>
                  <p:cNvPr id="86" name="Groupe 85">
                    <a:extLst>
                      <a:ext uri="{FF2B5EF4-FFF2-40B4-BE49-F238E27FC236}">
                        <a16:creationId xmlns:a16="http://schemas.microsoft.com/office/drawing/2014/main" id="{E761DA0B-E992-41EC-A727-A369EEBC261E}"/>
                      </a:ext>
                    </a:extLst>
                  </p:cNvPr>
                  <p:cNvGrpSpPr/>
                  <p:nvPr/>
                </p:nvGrpSpPr>
                <p:grpSpPr>
                  <a:xfrm>
                    <a:off x="2137144" y="1020723"/>
                    <a:ext cx="7708604" cy="4423147"/>
                    <a:chOff x="2296633" y="1339700"/>
                    <a:chExt cx="6414621" cy="3411905"/>
                  </a:xfrm>
                </p:grpSpPr>
                <p:pic>
                  <p:nvPicPr>
                    <p:cNvPr id="90" name="Image 89">
                      <a:extLst>
                        <a:ext uri="{FF2B5EF4-FFF2-40B4-BE49-F238E27FC236}">
                          <a16:creationId xmlns:a16="http://schemas.microsoft.com/office/drawing/2014/main" id="{B5EC1E84-4B3D-44A9-966C-C441ABCFA5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3"/>
                    <a:srcRect t="864" r="66732" b="-9"/>
                    <a:stretch/>
                  </p:blipFill>
                  <p:spPr>
                    <a:xfrm rot="16200000">
                      <a:off x="3727860" y="90374"/>
                      <a:ext cx="3411904" cy="5910557"/>
                    </a:xfrm>
                    <a:prstGeom prst="rect">
                      <a:avLst/>
                    </a:prstGeom>
                    <a:ln w="38100">
                      <a:solidFill>
                        <a:schemeClr val="bg1"/>
                      </a:solidFill>
                    </a:ln>
                  </p:spPr>
                </p:pic>
                <p:sp>
                  <p:nvSpPr>
                    <p:cNvPr id="91" name="Rectangle 90">
                      <a:extLst>
                        <a:ext uri="{FF2B5EF4-FFF2-40B4-BE49-F238E27FC236}">
                          <a16:creationId xmlns:a16="http://schemas.microsoft.com/office/drawing/2014/main" id="{3B5DC7C2-543D-4933-A75C-A674A13CBBB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96633" y="1477925"/>
                      <a:ext cx="2690037" cy="925033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2" name="Rectangle 91">
                      <a:extLst>
                        <a:ext uri="{FF2B5EF4-FFF2-40B4-BE49-F238E27FC236}">
                          <a16:creationId xmlns:a16="http://schemas.microsoft.com/office/drawing/2014/main" id="{199BD1D0-EF7C-419F-8A0A-506BB17D146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33907" y="1477925"/>
                      <a:ext cx="116958" cy="120148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3" name="Rectangle 92">
                      <a:extLst>
                        <a:ext uri="{FF2B5EF4-FFF2-40B4-BE49-F238E27FC236}">
                          <a16:creationId xmlns:a16="http://schemas.microsoft.com/office/drawing/2014/main" id="{36AB08D5-20C9-453E-BB2F-7E85510F4BF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71730" y="1477925"/>
                      <a:ext cx="71239" cy="120148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4" name="Rectangle 93">
                      <a:extLst>
                        <a:ext uri="{FF2B5EF4-FFF2-40B4-BE49-F238E27FC236}">
                          <a16:creationId xmlns:a16="http://schemas.microsoft.com/office/drawing/2014/main" id="{B3883B79-8121-441A-AA7F-61DE021F39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986670" y="1339700"/>
                      <a:ext cx="3724584" cy="56352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5" name="Rectangle 94">
                      <a:extLst>
                        <a:ext uri="{FF2B5EF4-FFF2-40B4-BE49-F238E27FC236}">
                          <a16:creationId xmlns:a16="http://schemas.microsoft.com/office/drawing/2014/main" id="{BB0F4FAA-7480-4FF4-8559-33043FA464A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06586" y="1818167"/>
                      <a:ext cx="116958" cy="40403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  <p:sp>
                  <p:nvSpPr>
                    <p:cNvPr id="96" name="Rectangle 95">
                      <a:extLst>
                        <a:ext uri="{FF2B5EF4-FFF2-40B4-BE49-F238E27FC236}">
                          <a16:creationId xmlns:a16="http://schemas.microsoft.com/office/drawing/2014/main" id="{F184E7CE-8C8D-4D15-82AC-7974C9CABE4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203117" y="1903228"/>
                      <a:ext cx="399702" cy="40403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fr-FR"/>
                    </a:p>
                  </p:txBody>
                </p:sp>
              </p:grpSp>
              <p:cxnSp>
                <p:nvCxnSpPr>
                  <p:cNvPr id="87" name="Connecteur droit 86">
                    <a:extLst>
                      <a:ext uri="{FF2B5EF4-FFF2-40B4-BE49-F238E27FC236}">
                        <a16:creationId xmlns:a16="http://schemas.microsoft.com/office/drawing/2014/main" id="{4466BA0A-A3B5-4D71-9675-8492AE57EF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514850" y="1137684"/>
                    <a:ext cx="14079" cy="290268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Connecteur droit 87">
                    <a:extLst>
                      <a:ext uri="{FF2B5EF4-FFF2-40B4-BE49-F238E27FC236}">
                        <a16:creationId xmlns:a16="http://schemas.microsoft.com/office/drawing/2014/main" id="{566E5ECD-98B7-41F8-BB1D-B197AA9F34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9195313" y="1137684"/>
                    <a:ext cx="0" cy="2902688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" name="Connecteur droit 88">
                    <a:extLst>
                      <a:ext uri="{FF2B5EF4-FFF2-40B4-BE49-F238E27FC236}">
                        <a16:creationId xmlns:a16="http://schemas.microsoft.com/office/drawing/2014/main" id="{38D6F091-39FC-466D-A444-248C2D19BB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550195" y="1137684"/>
                    <a:ext cx="3672016" cy="0"/>
                  </a:xfrm>
                  <a:prstGeom prst="line">
                    <a:avLst/>
                  </a:prstGeom>
                  <a:ln w="381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8" name="ZoneTexte 77">
                  <a:extLst>
                    <a:ext uri="{FF2B5EF4-FFF2-40B4-BE49-F238E27FC236}">
                      <a16:creationId xmlns:a16="http://schemas.microsoft.com/office/drawing/2014/main" id="{FD0A28D5-472E-46AE-97B4-182DCF6DDFD8}"/>
                    </a:ext>
                  </a:extLst>
                </p:cNvPr>
                <p:cNvSpPr txBox="1"/>
                <p:nvPr/>
              </p:nvSpPr>
              <p:spPr>
                <a:xfrm>
                  <a:off x="3134142" y="469538"/>
                  <a:ext cx="208422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/>
                    <a:t>Cellule endothéliale</a:t>
                  </a:r>
                </a:p>
              </p:txBody>
            </p:sp>
            <p:sp>
              <p:nvSpPr>
                <p:cNvPr id="79" name="ZoneTexte 78">
                  <a:extLst>
                    <a:ext uri="{FF2B5EF4-FFF2-40B4-BE49-F238E27FC236}">
                      <a16:creationId xmlns:a16="http://schemas.microsoft.com/office/drawing/2014/main" id="{B5350BD4-FFA8-400D-8673-B63DFCE26C3B}"/>
                    </a:ext>
                  </a:extLst>
                </p:cNvPr>
                <p:cNvSpPr txBox="1"/>
                <p:nvPr/>
              </p:nvSpPr>
              <p:spPr>
                <a:xfrm>
                  <a:off x="3410771" y="1678743"/>
                  <a:ext cx="95673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/>
                    <a:t>Péricyte</a:t>
                  </a:r>
                </a:p>
              </p:txBody>
            </p:sp>
            <p:sp>
              <p:nvSpPr>
                <p:cNvPr id="80" name="ZoneTexte 79">
                  <a:extLst>
                    <a:ext uri="{FF2B5EF4-FFF2-40B4-BE49-F238E27FC236}">
                      <a16:creationId xmlns:a16="http://schemas.microsoft.com/office/drawing/2014/main" id="{87468610-E40F-4850-A374-2CA0F9DCBE4A}"/>
                    </a:ext>
                  </a:extLst>
                </p:cNvPr>
                <p:cNvSpPr txBox="1"/>
                <p:nvPr/>
              </p:nvSpPr>
              <p:spPr>
                <a:xfrm>
                  <a:off x="3255696" y="1094754"/>
                  <a:ext cx="22429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/>
                    <a:t>Jonction endothéliale</a:t>
                  </a:r>
                </a:p>
              </p:txBody>
            </p:sp>
            <p:sp>
              <p:nvSpPr>
                <p:cNvPr id="81" name="ZoneTexte 80">
                  <a:extLst>
                    <a:ext uri="{FF2B5EF4-FFF2-40B4-BE49-F238E27FC236}">
                      <a16:creationId xmlns:a16="http://schemas.microsoft.com/office/drawing/2014/main" id="{C17D7F8E-3508-4ECA-88A2-90BB4D414024}"/>
                    </a:ext>
                  </a:extLst>
                </p:cNvPr>
                <p:cNvSpPr txBox="1"/>
                <p:nvPr/>
              </p:nvSpPr>
              <p:spPr>
                <a:xfrm>
                  <a:off x="3366743" y="2168043"/>
                  <a:ext cx="66870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/>
                    <a:t>ACE2</a:t>
                  </a:r>
                </a:p>
              </p:txBody>
            </p:sp>
            <p:sp>
              <p:nvSpPr>
                <p:cNvPr id="82" name="ZoneTexte 81">
                  <a:extLst>
                    <a:ext uri="{FF2B5EF4-FFF2-40B4-BE49-F238E27FC236}">
                      <a16:creationId xmlns:a16="http://schemas.microsoft.com/office/drawing/2014/main" id="{3B2191A0-8240-4A37-B660-28404AF8D7CD}"/>
                    </a:ext>
                  </a:extLst>
                </p:cNvPr>
                <p:cNvSpPr txBox="1"/>
                <p:nvPr/>
              </p:nvSpPr>
              <p:spPr>
                <a:xfrm>
                  <a:off x="3288386" y="2593826"/>
                  <a:ext cx="130651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/>
                    <a:t>SARS-CoV-2</a:t>
                  </a:r>
                </a:p>
              </p:txBody>
            </p:sp>
            <p:sp>
              <p:nvSpPr>
                <p:cNvPr id="83" name="ZoneTexte 82">
                  <a:extLst>
                    <a:ext uri="{FF2B5EF4-FFF2-40B4-BE49-F238E27FC236}">
                      <a16:creationId xmlns:a16="http://schemas.microsoft.com/office/drawing/2014/main" id="{8545E610-D108-4F22-9E53-04AD4EB4F072}"/>
                    </a:ext>
                  </a:extLst>
                </p:cNvPr>
                <p:cNvSpPr txBox="1"/>
                <p:nvPr/>
              </p:nvSpPr>
              <p:spPr>
                <a:xfrm>
                  <a:off x="3318395" y="4230900"/>
                  <a:ext cx="97744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/>
                    <a:t>ANGPT1</a:t>
                  </a:r>
                </a:p>
              </p:txBody>
            </p:sp>
            <p:sp>
              <p:nvSpPr>
                <p:cNvPr id="84" name="ZoneTexte 83">
                  <a:extLst>
                    <a:ext uri="{FF2B5EF4-FFF2-40B4-BE49-F238E27FC236}">
                      <a16:creationId xmlns:a16="http://schemas.microsoft.com/office/drawing/2014/main" id="{849B4DF3-E150-4C77-B24E-F7051EB10086}"/>
                    </a:ext>
                  </a:extLst>
                </p:cNvPr>
                <p:cNvSpPr txBox="1"/>
                <p:nvPr/>
              </p:nvSpPr>
              <p:spPr>
                <a:xfrm>
                  <a:off x="3303056" y="5720398"/>
                  <a:ext cx="83708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/>
                    <a:t>PDGFB</a:t>
                  </a:r>
                </a:p>
              </p:txBody>
            </p:sp>
            <p:sp>
              <p:nvSpPr>
                <p:cNvPr id="85" name="ZoneTexte 84">
                  <a:extLst>
                    <a:ext uri="{FF2B5EF4-FFF2-40B4-BE49-F238E27FC236}">
                      <a16:creationId xmlns:a16="http://schemas.microsoft.com/office/drawing/2014/main" id="{5311A820-054D-4019-AB5E-405593C9D73C}"/>
                    </a:ext>
                  </a:extLst>
                </p:cNvPr>
                <p:cNvSpPr txBox="1"/>
                <p:nvPr/>
              </p:nvSpPr>
              <p:spPr>
                <a:xfrm>
                  <a:off x="3063219" y="4593327"/>
                  <a:ext cx="144648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b="1" dirty="0"/>
                    <a:t>Signaux</a:t>
                  </a:r>
                </a:p>
                <a:p>
                  <a:pPr algn="ctr"/>
                  <a:r>
                    <a:rPr lang="fr-FR" b="1" dirty="0"/>
                    <a:t>stabilisateurs</a:t>
                  </a:r>
                </a:p>
              </p:txBody>
            </p:sp>
          </p:grpSp>
          <p:grpSp>
            <p:nvGrpSpPr>
              <p:cNvPr id="69" name="Groupe 68">
                <a:extLst>
                  <a:ext uri="{FF2B5EF4-FFF2-40B4-BE49-F238E27FC236}">
                    <a16:creationId xmlns:a16="http://schemas.microsoft.com/office/drawing/2014/main" id="{F416B572-4A42-432D-82DF-0CB4F792973E}"/>
                  </a:ext>
                </a:extLst>
              </p:cNvPr>
              <p:cNvGrpSpPr/>
              <p:nvPr/>
            </p:nvGrpSpPr>
            <p:grpSpPr>
              <a:xfrm>
                <a:off x="6089306" y="910603"/>
                <a:ext cx="5722466" cy="5786977"/>
                <a:chOff x="6191372" y="214368"/>
                <a:chExt cx="5722466" cy="6516041"/>
              </a:xfrm>
            </p:grpSpPr>
            <p:pic>
              <p:nvPicPr>
                <p:cNvPr id="71" name="Image 70">
                  <a:extLst>
                    <a:ext uri="{FF2B5EF4-FFF2-40B4-BE49-F238E27FC236}">
                      <a16:creationId xmlns:a16="http://schemas.microsoft.com/office/drawing/2014/main" id="{73862438-E980-4DB0-B68F-9978C29518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59400" r="6576" b="1713"/>
                <a:stretch/>
              </p:blipFill>
              <p:spPr>
                <a:xfrm>
                  <a:off x="6191372" y="214368"/>
                  <a:ext cx="4566055" cy="6516041"/>
                </a:xfrm>
                <a:prstGeom prst="rect">
                  <a:avLst/>
                </a:prstGeom>
              </p:spPr>
            </p:pic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id="{2787388B-3F9B-416F-BCA4-AE3685418014}"/>
                    </a:ext>
                  </a:extLst>
                </p:cNvPr>
                <p:cNvSpPr/>
                <p:nvPr/>
              </p:nvSpPr>
              <p:spPr>
                <a:xfrm>
                  <a:off x="9165265" y="595423"/>
                  <a:ext cx="2020186" cy="25943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73" name="ZoneTexte 72">
                  <a:extLst>
                    <a:ext uri="{FF2B5EF4-FFF2-40B4-BE49-F238E27FC236}">
                      <a16:creationId xmlns:a16="http://schemas.microsoft.com/office/drawing/2014/main" id="{57F97B36-5745-4281-8AEE-35BC940203BA}"/>
                    </a:ext>
                  </a:extLst>
                </p:cNvPr>
                <p:cNvSpPr txBox="1"/>
                <p:nvPr/>
              </p:nvSpPr>
              <p:spPr>
                <a:xfrm>
                  <a:off x="9048312" y="314828"/>
                  <a:ext cx="1714893" cy="10396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 err="1"/>
                    <a:t>Pericyte</a:t>
                  </a:r>
                  <a:r>
                    <a:rPr lang="fr-FR" b="1" dirty="0"/>
                    <a:t> infecté </a:t>
                  </a:r>
                </a:p>
                <a:p>
                  <a:r>
                    <a:rPr lang="fr-FR" b="1" dirty="0"/>
                    <a:t>par SARS-CoV-2</a:t>
                  </a:r>
                </a:p>
                <a:p>
                  <a:endParaRPr lang="fr-FR" dirty="0"/>
                </a:p>
              </p:txBody>
            </p:sp>
            <p:sp>
              <p:nvSpPr>
                <p:cNvPr id="74" name="ZoneTexte 73">
                  <a:extLst>
                    <a:ext uri="{FF2B5EF4-FFF2-40B4-BE49-F238E27FC236}">
                      <a16:creationId xmlns:a16="http://schemas.microsoft.com/office/drawing/2014/main" id="{95237E42-04E0-44DA-B233-B4A4FB9471F1}"/>
                    </a:ext>
                  </a:extLst>
                </p:cNvPr>
                <p:cNvSpPr txBox="1"/>
                <p:nvPr/>
              </p:nvSpPr>
              <p:spPr>
                <a:xfrm>
                  <a:off x="8973603" y="1015452"/>
                  <a:ext cx="1691297" cy="7277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/>
                    <a:t>Réaction cellule</a:t>
                  </a:r>
                </a:p>
                <a:p>
                  <a:r>
                    <a:rPr lang="fr-FR" b="1" dirty="0"/>
                    <a:t>endothéliale</a:t>
                  </a:r>
                </a:p>
              </p:txBody>
            </p:sp>
            <p:sp>
              <p:nvSpPr>
                <p:cNvPr id="75" name="ZoneTexte 74">
                  <a:extLst>
                    <a:ext uri="{FF2B5EF4-FFF2-40B4-BE49-F238E27FC236}">
                      <a16:creationId xmlns:a16="http://schemas.microsoft.com/office/drawing/2014/main" id="{16F81B68-E828-4B61-993B-9DD19E8702CF}"/>
                    </a:ext>
                  </a:extLst>
                </p:cNvPr>
                <p:cNvSpPr txBox="1"/>
                <p:nvPr/>
              </p:nvSpPr>
              <p:spPr>
                <a:xfrm>
                  <a:off x="9208520" y="2896550"/>
                  <a:ext cx="1854162" cy="72775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/>
                    <a:t>Attaque immune,</a:t>
                  </a:r>
                </a:p>
                <a:p>
                  <a:r>
                    <a:rPr lang="fr-FR" b="1" dirty="0"/>
                    <a:t>inflammation</a:t>
                  </a:r>
                </a:p>
              </p:txBody>
            </p:sp>
            <p:sp>
              <p:nvSpPr>
                <p:cNvPr id="76" name="ZoneTexte 75">
                  <a:extLst>
                    <a:ext uri="{FF2B5EF4-FFF2-40B4-BE49-F238E27FC236}">
                      <a16:creationId xmlns:a16="http://schemas.microsoft.com/office/drawing/2014/main" id="{1C68F25D-28AD-4EA9-83E6-F2C58628F9FA}"/>
                    </a:ext>
                  </a:extLst>
                </p:cNvPr>
                <p:cNvSpPr txBox="1"/>
                <p:nvPr/>
              </p:nvSpPr>
              <p:spPr>
                <a:xfrm>
                  <a:off x="9165265" y="1782693"/>
                  <a:ext cx="2748573" cy="10396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/>
                    <a:t>Agrégation plaquettes,</a:t>
                  </a:r>
                </a:p>
                <a:p>
                  <a:r>
                    <a:rPr lang="fr-FR" b="1" dirty="0"/>
                    <a:t>dépôts de fibrine et du</a:t>
                  </a:r>
                </a:p>
                <a:p>
                  <a:r>
                    <a:rPr lang="fr-FR" b="1" dirty="0"/>
                    <a:t>facteur de von </a:t>
                  </a:r>
                  <a:r>
                    <a:rPr lang="fr-FR" b="1" dirty="0" err="1"/>
                    <a:t>Willebrandt</a:t>
                  </a:r>
                  <a:endParaRPr lang="fr-FR" b="1" dirty="0"/>
                </a:p>
              </p:txBody>
            </p:sp>
          </p:grp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17289B29-2756-4521-81EF-D14C273B8F34}"/>
                  </a:ext>
                </a:extLst>
              </p:cNvPr>
              <p:cNvSpPr/>
              <p:nvPr/>
            </p:nvSpPr>
            <p:spPr>
              <a:xfrm>
                <a:off x="6089306" y="1456518"/>
                <a:ext cx="370814" cy="44863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8" name="ZoneTexte 97">
                <a:extLst>
                  <a:ext uri="{FF2B5EF4-FFF2-40B4-BE49-F238E27FC236}">
                    <a16:creationId xmlns:a16="http://schemas.microsoft.com/office/drawing/2014/main" id="{8C91A87F-4B5C-417F-BEF6-3F138C71419B}"/>
                  </a:ext>
                </a:extLst>
              </p:cNvPr>
              <p:cNvSpPr txBox="1"/>
              <p:nvPr/>
            </p:nvSpPr>
            <p:spPr>
              <a:xfrm>
                <a:off x="974361" y="-67489"/>
                <a:ext cx="1244476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200" b="1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Impacts vasculaires </a:t>
                </a:r>
                <a:r>
                  <a:rPr lang="fr-FR" sz="3200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(</a:t>
                </a:r>
                <a:r>
                  <a:rPr lang="fr-FR" sz="2800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lésions des péricytes et cellules endothéliales</a:t>
                </a:r>
                <a:r>
                  <a:rPr lang="fr-FR" sz="3200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)</a:t>
                </a:r>
              </a:p>
            </p:txBody>
          </p:sp>
        </p:grp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96C9F300-AD02-4E46-91E8-FCF3B4A5648E}"/>
                </a:ext>
              </a:extLst>
            </p:cNvPr>
            <p:cNvSpPr txBox="1"/>
            <p:nvPr/>
          </p:nvSpPr>
          <p:spPr>
            <a:xfrm>
              <a:off x="1294467" y="362769"/>
              <a:ext cx="9955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vaisseau</a:t>
              </a:r>
            </a:p>
          </p:txBody>
        </p:sp>
        <p:sp>
          <p:nvSpPr>
            <p:cNvPr id="4" name="Flèche : bas 3">
              <a:extLst>
                <a:ext uri="{FF2B5EF4-FFF2-40B4-BE49-F238E27FC236}">
                  <a16:creationId xmlns:a16="http://schemas.microsoft.com/office/drawing/2014/main" id="{995CFE99-C514-4DA3-9A4B-F44ABFFAFA1B}"/>
                </a:ext>
              </a:extLst>
            </p:cNvPr>
            <p:cNvSpPr/>
            <p:nvPr/>
          </p:nvSpPr>
          <p:spPr>
            <a:xfrm>
              <a:off x="1590722" y="711676"/>
              <a:ext cx="214023" cy="44384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8388795E-03AA-45FB-AF03-37F11CD4CBEB}"/>
                </a:ext>
              </a:extLst>
            </p:cNvPr>
            <p:cNvSpPr txBox="1"/>
            <p:nvPr/>
          </p:nvSpPr>
          <p:spPr>
            <a:xfrm>
              <a:off x="6826640" y="567859"/>
              <a:ext cx="9955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vaisseau</a:t>
              </a:r>
            </a:p>
          </p:txBody>
        </p:sp>
        <p:sp>
          <p:nvSpPr>
            <p:cNvPr id="36" name="Flèche : bas 35">
              <a:extLst>
                <a:ext uri="{FF2B5EF4-FFF2-40B4-BE49-F238E27FC236}">
                  <a16:creationId xmlns:a16="http://schemas.microsoft.com/office/drawing/2014/main" id="{BD56155C-EEEE-4303-BA23-340AB595855C}"/>
                </a:ext>
              </a:extLst>
            </p:cNvPr>
            <p:cNvSpPr/>
            <p:nvPr/>
          </p:nvSpPr>
          <p:spPr>
            <a:xfrm>
              <a:off x="7196742" y="881887"/>
              <a:ext cx="214023" cy="443847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413336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e 37">
            <a:extLst>
              <a:ext uri="{FF2B5EF4-FFF2-40B4-BE49-F238E27FC236}">
                <a16:creationId xmlns:a16="http://schemas.microsoft.com/office/drawing/2014/main" id="{5AA4214A-DD1E-4FC7-A150-1D429038077C}"/>
              </a:ext>
            </a:extLst>
          </p:cNvPr>
          <p:cNvGrpSpPr/>
          <p:nvPr/>
        </p:nvGrpSpPr>
        <p:grpSpPr>
          <a:xfrm>
            <a:off x="183248" y="244705"/>
            <a:ext cx="11637322" cy="6010010"/>
            <a:chOff x="183248" y="244705"/>
            <a:chExt cx="11637322" cy="6010010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F389FB20-B526-4503-924F-2B95AD65F9C4}"/>
                </a:ext>
              </a:extLst>
            </p:cNvPr>
            <p:cNvGrpSpPr/>
            <p:nvPr/>
          </p:nvGrpSpPr>
          <p:grpSpPr>
            <a:xfrm>
              <a:off x="183248" y="823767"/>
              <a:ext cx="11637322" cy="5430948"/>
              <a:chOff x="-10390" y="232097"/>
              <a:chExt cx="11637322" cy="5430948"/>
            </a:xfrm>
          </p:grpSpPr>
          <p:pic>
            <p:nvPicPr>
              <p:cNvPr id="3" name="Picture 3">
                <a:extLst>
                  <a:ext uri="{FF2B5EF4-FFF2-40B4-BE49-F238E27FC236}">
                    <a16:creationId xmlns:a16="http://schemas.microsoft.com/office/drawing/2014/main" id="{A84D87E1-CEAF-4CC5-BD20-933991C369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3792" t="-3464"/>
              <a:stretch/>
            </p:blipFill>
            <p:spPr bwMode="auto">
              <a:xfrm rot="16200000">
                <a:off x="1982555" y="-849117"/>
                <a:ext cx="4777491" cy="69399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8CF9C5FE-3A4A-4632-8493-C0E158D8231D}"/>
                  </a:ext>
                </a:extLst>
              </p:cNvPr>
              <p:cNvSpPr/>
              <p:nvPr/>
            </p:nvSpPr>
            <p:spPr>
              <a:xfrm>
                <a:off x="7526964" y="2853183"/>
                <a:ext cx="453347" cy="121360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C31A71A-E4AF-463D-AB09-1EDB6CEA78B5}"/>
                  </a:ext>
                </a:extLst>
              </p:cNvPr>
              <p:cNvSpPr/>
              <p:nvPr/>
            </p:nvSpPr>
            <p:spPr>
              <a:xfrm>
                <a:off x="3590513" y="3631295"/>
                <a:ext cx="640712" cy="110748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A5C412C7-7F8C-433D-B9C6-1EA0DC0A7D4B}"/>
                  </a:ext>
                </a:extLst>
              </p:cNvPr>
              <p:cNvSpPr txBox="1"/>
              <p:nvPr/>
            </p:nvSpPr>
            <p:spPr>
              <a:xfrm>
                <a:off x="3554817" y="3647161"/>
                <a:ext cx="1171339" cy="6096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/>
                  <a:t>Cellule </a:t>
                </a:r>
              </a:p>
              <a:p>
                <a:pPr algn="ctr"/>
                <a:r>
                  <a:rPr lang="fr-FR" b="1" dirty="0"/>
                  <a:t>caliciforme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AACB7465-633F-4634-B7C9-A300FB399603}"/>
                  </a:ext>
                </a:extLst>
              </p:cNvPr>
              <p:cNvSpPr/>
              <p:nvPr/>
            </p:nvSpPr>
            <p:spPr>
              <a:xfrm>
                <a:off x="4978144" y="3631295"/>
                <a:ext cx="715281" cy="14658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22A902C9-41B1-4382-A419-726CE61B6E5B}"/>
                  </a:ext>
                </a:extLst>
              </p:cNvPr>
              <p:cNvSpPr/>
              <p:nvPr/>
            </p:nvSpPr>
            <p:spPr>
              <a:xfrm>
                <a:off x="6610194" y="3334614"/>
                <a:ext cx="777719" cy="16749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BB93B253-2A6B-497C-A215-673A1A3D7D86}"/>
                  </a:ext>
                </a:extLst>
              </p:cNvPr>
              <p:cNvSpPr/>
              <p:nvPr/>
            </p:nvSpPr>
            <p:spPr>
              <a:xfrm>
                <a:off x="5486900" y="4622074"/>
                <a:ext cx="866397" cy="86256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A5E3D622-C390-4357-A07A-C6B39B03DF3E}"/>
                  </a:ext>
                </a:extLst>
              </p:cNvPr>
              <p:cNvSpPr txBox="1"/>
              <p:nvPr/>
            </p:nvSpPr>
            <p:spPr>
              <a:xfrm>
                <a:off x="5993261" y="3694622"/>
                <a:ext cx="1634528" cy="609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/>
                  <a:t>Pneumocyte de </a:t>
                </a:r>
              </a:p>
              <a:p>
                <a:pPr algn="ctr"/>
                <a:r>
                  <a:rPr lang="fr-FR" b="1" dirty="0"/>
                  <a:t>Type II</a:t>
                </a: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6B04D510-B402-4F64-88EA-791F0574BCFD}"/>
                  </a:ext>
                </a:extLst>
              </p:cNvPr>
              <p:cNvSpPr txBox="1"/>
              <p:nvPr/>
            </p:nvSpPr>
            <p:spPr>
              <a:xfrm>
                <a:off x="4627937" y="3980644"/>
                <a:ext cx="138044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/>
                  <a:t>Pneumocyte</a:t>
                </a:r>
              </a:p>
              <a:p>
                <a:pPr algn="ctr"/>
                <a:r>
                  <a:rPr lang="fr-FR" b="1" dirty="0"/>
                  <a:t> de Type I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B4872EB2-A2AE-4C79-BD8F-2E2B79E73E39}"/>
                  </a:ext>
                </a:extLst>
              </p:cNvPr>
              <p:cNvSpPr/>
              <p:nvPr/>
            </p:nvSpPr>
            <p:spPr>
              <a:xfrm>
                <a:off x="4766582" y="1870265"/>
                <a:ext cx="302232" cy="10631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622FC43E-8AFE-4539-AD7F-D2F08E2BE922}"/>
                  </a:ext>
                </a:extLst>
              </p:cNvPr>
              <p:cNvSpPr txBox="1"/>
              <p:nvPr/>
            </p:nvSpPr>
            <p:spPr>
              <a:xfrm>
                <a:off x="4252363" y="2032824"/>
                <a:ext cx="124239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/>
                  <a:t>Membrane</a:t>
                </a:r>
              </a:p>
              <a:p>
                <a:pPr algn="ctr"/>
                <a:r>
                  <a:rPr lang="fr-FR" b="1" dirty="0"/>
                  <a:t>basale et</a:t>
                </a:r>
              </a:p>
              <a:p>
                <a:pPr algn="ctr"/>
                <a:r>
                  <a:rPr lang="fr-FR" b="1" dirty="0"/>
                  <a:t>surfactant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5D61C1E-6179-4F9B-8593-B63A6989E3A4}"/>
                  </a:ext>
                </a:extLst>
              </p:cNvPr>
              <p:cNvSpPr/>
              <p:nvPr/>
            </p:nvSpPr>
            <p:spPr>
              <a:xfrm>
                <a:off x="2892745" y="1279549"/>
                <a:ext cx="697767" cy="106315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1E5651C-3B18-4E5B-97F9-9B87BA16EE87}"/>
                  </a:ext>
                </a:extLst>
              </p:cNvPr>
              <p:cNvSpPr txBox="1"/>
              <p:nvPr/>
            </p:nvSpPr>
            <p:spPr>
              <a:xfrm>
                <a:off x="2591124" y="1588128"/>
                <a:ext cx="1339445" cy="609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/>
                  <a:t>Mouvement</a:t>
                </a:r>
              </a:p>
              <a:p>
                <a:r>
                  <a:rPr lang="fr-FR" b="1" dirty="0"/>
                  <a:t>muco-ciliaire</a:t>
                </a: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BA6D428-DD54-4B1F-B23E-ACDABEA6F793}"/>
                  </a:ext>
                </a:extLst>
              </p:cNvPr>
              <p:cNvSpPr/>
              <p:nvPr/>
            </p:nvSpPr>
            <p:spPr>
              <a:xfrm>
                <a:off x="1824860" y="1719817"/>
                <a:ext cx="302232" cy="70208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D4BCC053-3A46-4D8F-9D96-9EFCF7DE18C7}"/>
                  </a:ext>
                </a:extLst>
              </p:cNvPr>
              <p:cNvSpPr txBox="1"/>
              <p:nvPr/>
            </p:nvSpPr>
            <p:spPr>
              <a:xfrm>
                <a:off x="1538168" y="1940428"/>
                <a:ext cx="940472" cy="3483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/>
                  <a:t>Mucines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6C59EF2B-E832-46DE-B429-0B5BFE3A2D7D}"/>
                  </a:ext>
                </a:extLst>
              </p:cNvPr>
              <p:cNvSpPr txBox="1"/>
              <p:nvPr/>
            </p:nvSpPr>
            <p:spPr>
              <a:xfrm>
                <a:off x="1160152" y="5053355"/>
                <a:ext cx="1645221" cy="6096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/>
                  <a:t>Glande avec </a:t>
                </a:r>
              </a:p>
              <a:p>
                <a:pPr algn="ctr"/>
                <a:r>
                  <a:rPr lang="fr-FR" b="1" dirty="0"/>
                  <a:t>cellules à mucus</a:t>
                </a:r>
              </a:p>
            </p:txBody>
          </p:sp>
          <p:cxnSp>
            <p:nvCxnSpPr>
              <p:cNvPr id="19" name="Connecteur droit avec flèche 18">
                <a:extLst>
                  <a:ext uri="{FF2B5EF4-FFF2-40B4-BE49-F238E27FC236}">
                    <a16:creationId xmlns:a16="http://schemas.microsoft.com/office/drawing/2014/main" id="{84727CCA-34AE-41AF-A8D3-A133A5A3D806}"/>
                  </a:ext>
                </a:extLst>
              </p:cNvPr>
              <p:cNvCxnSpPr/>
              <p:nvPr/>
            </p:nvCxnSpPr>
            <p:spPr>
              <a:xfrm flipH="1">
                <a:off x="2591124" y="2197818"/>
                <a:ext cx="1318545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56BC028C-3158-45AD-B757-5A4005D619CE}"/>
                  </a:ext>
                </a:extLst>
              </p:cNvPr>
              <p:cNvSpPr/>
              <p:nvPr/>
            </p:nvSpPr>
            <p:spPr>
              <a:xfrm>
                <a:off x="1170025" y="957554"/>
                <a:ext cx="302232" cy="273706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5349F0E8-0217-4F93-B011-EEA2CCCDE33F}"/>
                  </a:ext>
                </a:extLst>
              </p:cNvPr>
              <p:cNvSpPr txBox="1"/>
              <p:nvPr/>
            </p:nvSpPr>
            <p:spPr>
              <a:xfrm>
                <a:off x="352174" y="1554326"/>
                <a:ext cx="986039" cy="3774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i="1" dirty="0"/>
                  <a:t>Lumière</a:t>
                </a: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401D3ED6-707D-4C03-8483-D36345163BA9}"/>
                  </a:ext>
                </a:extLst>
              </p:cNvPr>
              <p:cNvSpPr txBox="1"/>
              <p:nvPr/>
            </p:nvSpPr>
            <p:spPr>
              <a:xfrm>
                <a:off x="-10390" y="3003873"/>
                <a:ext cx="1252141" cy="3774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i="1" dirty="0"/>
                  <a:t>Epithélium</a:t>
                </a:r>
              </a:p>
            </p:txBody>
          </p:sp>
          <p:sp>
            <p:nvSpPr>
              <p:cNvPr id="23" name="Accolade ouvrante 22">
                <a:extLst>
                  <a:ext uri="{FF2B5EF4-FFF2-40B4-BE49-F238E27FC236}">
                    <a16:creationId xmlns:a16="http://schemas.microsoft.com/office/drawing/2014/main" id="{7AD262BC-0544-496A-8C41-729141EA1B27}"/>
                  </a:ext>
                </a:extLst>
              </p:cNvPr>
              <p:cNvSpPr/>
              <p:nvPr/>
            </p:nvSpPr>
            <p:spPr>
              <a:xfrm>
                <a:off x="1394327" y="1009584"/>
                <a:ext cx="204553" cy="1224677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4" name="Accolade ouvrante 23">
                <a:extLst>
                  <a:ext uri="{FF2B5EF4-FFF2-40B4-BE49-F238E27FC236}">
                    <a16:creationId xmlns:a16="http://schemas.microsoft.com/office/drawing/2014/main" id="{8AC79D06-D435-4943-918B-5B8E39AA9976}"/>
                  </a:ext>
                </a:extLst>
              </p:cNvPr>
              <p:cNvSpPr/>
              <p:nvPr/>
            </p:nvSpPr>
            <p:spPr>
              <a:xfrm>
                <a:off x="1136442" y="2326298"/>
                <a:ext cx="268685" cy="1433196"/>
              </a:xfrm>
              <a:prstGeom prst="lef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221CF2BD-9EAE-4F21-AC6F-87268AA4F3AA}"/>
                  </a:ext>
                </a:extLst>
              </p:cNvPr>
              <p:cNvSpPr/>
              <p:nvPr/>
            </p:nvSpPr>
            <p:spPr>
              <a:xfrm>
                <a:off x="2712308" y="3694622"/>
                <a:ext cx="765252" cy="92744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1AB08EE4-D3F6-4381-A804-93848449B4EB}"/>
                  </a:ext>
                </a:extLst>
              </p:cNvPr>
              <p:cNvSpPr txBox="1"/>
              <p:nvPr/>
            </p:nvSpPr>
            <p:spPr>
              <a:xfrm rot="16200000">
                <a:off x="2544160" y="3835511"/>
                <a:ext cx="1264442" cy="8748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/>
                  <a:t>Cellules</a:t>
                </a:r>
              </a:p>
              <a:p>
                <a:pPr algn="ctr"/>
                <a:r>
                  <a:rPr lang="fr-FR" b="1" dirty="0"/>
                  <a:t>épithéliales </a:t>
                </a:r>
              </a:p>
              <a:p>
                <a:pPr algn="ctr"/>
                <a:r>
                  <a:rPr lang="fr-FR" b="1" dirty="0"/>
                  <a:t>ciliées</a:t>
                </a:r>
              </a:p>
            </p:txBody>
          </p:sp>
          <p:sp>
            <p:nvSpPr>
              <p:cNvPr id="27" name="ZoneTexte 26">
                <a:extLst>
                  <a:ext uri="{FF2B5EF4-FFF2-40B4-BE49-F238E27FC236}">
                    <a16:creationId xmlns:a16="http://schemas.microsoft.com/office/drawing/2014/main" id="{AD852BC1-5F20-4700-B746-0725A6F3202F}"/>
                  </a:ext>
                </a:extLst>
              </p:cNvPr>
              <p:cNvSpPr txBox="1"/>
              <p:nvPr/>
            </p:nvSpPr>
            <p:spPr>
              <a:xfrm>
                <a:off x="3241628" y="4861833"/>
                <a:ext cx="347717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Capillaires non figurés</a:t>
                </a:r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CD66C7C7-7FFB-46EB-BD7E-091361643D8F}"/>
                  </a:ext>
                </a:extLst>
              </p:cNvPr>
              <p:cNvSpPr txBox="1"/>
              <p:nvPr/>
            </p:nvSpPr>
            <p:spPr>
              <a:xfrm>
                <a:off x="6899749" y="3029090"/>
                <a:ext cx="1309068" cy="60969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/>
                  <a:t>Macrophage</a:t>
                </a:r>
              </a:p>
              <a:p>
                <a:pPr algn="ctr"/>
                <a:r>
                  <a:rPr lang="fr-FR" b="1" dirty="0"/>
                  <a:t>alvéolaire</a:t>
                </a:r>
              </a:p>
            </p:txBody>
          </p:sp>
          <p:pic>
            <p:nvPicPr>
              <p:cNvPr id="29" name="Image 28">
                <a:extLst>
                  <a:ext uri="{FF2B5EF4-FFF2-40B4-BE49-F238E27FC236}">
                    <a16:creationId xmlns:a16="http://schemas.microsoft.com/office/drawing/2014/main" id="{378712AC-3338-44A5-B0CD-11BB648F2D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01132" y="1777458"/>
                <a:ext cx="3225800" cy="2696769"/>
              </a:xfrm>
              <a:prstGeom prst="rect">
                <a:avLst/>
              </a:prstGeom>
            </p:spPr>
          </p:pic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97104802-6B19-4227-9602-585378DD2E6B}"/>
                  </a:ext>
                </a:extLst>
              </p:cNvPr>
              <p:cNvSpPr txBox="1"/>
              <p:nvPr/>
            </p:nvSpPr>
            <p:spPr>
              <a:xfrm>
                <a:off x="8696193" y="4527203"/>
                <a:ext cx="2930739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b="1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Schéma en coupe des</a:t>
                </a:r>
              </a:p>
              <a:p>
                <a:r>
                  <a:rPr lang="fr-FR" sz="2400" b="1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cellules d’une alvéole</a:t>
                </a:r>
              </a:p>
            </p:txBody>
          </p:sp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3E0E3D95-A27F-48BD-8F7E-A3BCB7FCF0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488122" y="3558600"/>
                <a:ext cx="490022" cy="47781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E768E5D7-EFA7-49CB-B29E-AFC5BA957F2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150255" y="3214731"/>
                <a:ext cx="454900" cy="544763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Connecteur droit 32">
                <a:extLst>
                  <a:ext uri="{FF2B5EF4-FFF2-40B4-BE49-F238E27FC236}">
                    <a16:creationId xmlns:a16="http://schemas.microsoft.com/office/drawing/2014/main" id="{7CF47550-F291-4869-9833-9817477732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718165" y="3099136"/>
                <a:ext cx="69081" cy="59548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3C54298E-3992-4518-8E97-28F7CF36D1F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767981" y="3207005"/>
                <a:ext cx="107251" cy="59050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7C2ED0DD-3748-43FD-AD06-D7BE0B5DC0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893067" y="2933423"/>
                <a:ext cx="66290" cy="536616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cteur droit 35">
                <a:extLst>
                  <a:ext uri="{FF2B5EF4-FFF2-40B4-BE49-F238E27FC236}">
                    <a16:creationId xmlns:a16="http://schemas.microsoft.com/office/drawing/2014/main" id="{28903CBD-5810-4302-8E6E-250E470F4C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849961" y="2723417"/>
                <a:ext cx="484688" cy="305672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CEBE7823-0A06-4A89-AA5F-398E4A634242}"/>
                </a:ext>
              </a:extLst>
            </p:cNvPr>
            <p:cNvSpPr txBox="1"/>
            <p:nvPr/>
          </p:nvSpPr>
          <p:spPr>
            <a:xfrm>
              <a:off x="3807449" y="244705"/>
              <a:ext cx="42875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Structure pulmonaire</a:t>
              </a:r>
            </a:p>
          </p:txBody>
        </p:sp>
      </p:grpSp>
      <p:sp>
        <p:nvSpPr>
          <p:cNvPr id="39" name="ZoneTexte 38">
            <a:extLst>
              <a:ext uri="{FF2B5EF4-FFF2-40B4-BE49-F238E27FC236}">
                <a16:creationId xmlns:a16="http://schemas.microsoft.com/office/drawing/2014/main" id="{7EE8B247-ECE3-45BC-868C-3E09D7BBE56A}"/>
              </a:ext>
            </a:extLst>
          </p:cNvPr>
          <p:cNvSpPr txBox="1"/>
          <p:nvPr/>
        </p:nvSpPr>
        <p:spPr>
          <a:xfrm>
            <a:off x="10743993" y="1748284"/>
            <a:ext cx="1076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Capillaire</a:t>
            </a:r>
          </a:p>
          <a:p>
            <a:pPr algn="ctr"/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sanguin</a:t>
            </a:r>
          </a:p>
        </p:txBody>
      </p:sp>
    </p:spTree>
    <p:extLst>
      <p:ext uri="{BB962C8B-B14F-4D97-AF65-F5344CB8AC3E}">
        <p14:creationId xmlns:p14="http://schemas.microsoft.com/office/powerpoint/2010/main" val="319149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e 17">
            <a:extLst>
              <a:ext uri="{FF2B5EF4-FFF2-40B4-BE49-F238E27FC236}">
                <a16:creationId xmlns:a16="http://schemas.microsoft.com/office/drawing/2014/main" id="{BBFABB6D-6DFE-4CD8-87D9-77BB60724579}"/>
              </a:ext>
            </a:extLst>
          </p:cNvPr>
          <p:cNvGrpSpPr/>
          <p:nvPr/>
        </p:nvGrpSpPr>
        <p:grpSpPr>
          <a:xfrm>
            <a:off x="226618" y="23561"/>
            <a:ext cx="11198526" cy="6380509"/>
            <a:chOff x="226618" y="23561"/>
            <a:chExt cx="11198526" cy="6380509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799558A6-C919-4485-B464-858EF789E9AB}"/>
                </a:ext>
              </a:extLst>
            </p:cNvPr>
            <p:cNvGrpSpPr/>
            <p:nvPr/>
          </p:nvGrpSpPr>
          <p:grpSpPr>
            <a:xfrm>
              <a:off x="226618" y="23561"/>
              <a:ext cx="10873177" cy="6380509"/>
              <a:chOff x="-773846" y="322117"/>
              <a:chExt cx="10873177" cy="6380509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CDA88726-CC2F-44DC-9EC7-D4B5B5EB9C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44327" r="-6514"/>
              <a:stretch/>
            </p:blipFill>
            <p:spPr>
              <a:xfrm>
                <a:off x="2848636" y="322117"/>
                <a:ext cx="7250695" cy="6283078"/>
              </a:xfrm>
              <a:prstGeom prst="rect">
                <a:avLst/>
              </a:prstGeom>
            </p:spPr>
          </p:pic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B0A7EE49-F8B4-47ED-A63D-7559CC2A893C}"/>
                  </a:ext>
                </a:extLst>
              </p:cNvPr>
              <p:cNvSpPr txBox="1"/>
              <p:nvPr/>
            </p:nvSpPr>
            <p:spPr>
              <a:xfrm>
                <a:off x="-773846" y="3163196"/>
                <a:ext cx="3899016" cy="3539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200" b="1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COVID  SEVERE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3200" b="1" dirty="0">
                    <a:solidFill>
                      <a:srgbClr val="0066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Perméabilité</a:t>
                </a:r>
              </a:p>
              <a:p>
                <a:r>
                  <a:rPr lang="fr-FR" sz="3200" b="1" dirty="0">
                    <a:solidFill>
                      <a:srgbClr val="0066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vasculaire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3200" b="1" dirty="0">
                    <a:solidFill>
                      <a:srgbClr val="0066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Coagulations iv</a:t>
                </a: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3200" b="1" dirty="0">
                    <a:solidFill>
                      <a:srgbClr val="0066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Pénétration cellules</a:t>
                </a:r>
              </a:p>
              <a:p>
                <a:r>
                  <a:rPr lang="fr-FR" sz="3200" b="1" dirty="0">
                    <a:solidFill>
                      <a:srgbClr val="0066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immunes </a:t>
                </a:r>
                <a:r>
                  <a:rPr lang="fr-FR" sz="3200" b="1" dirty="0">
                    <a:solidFill>
                      <a:srgbClr val="0066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anose="05000000000000000000" pitchFamily="2" charset="2"/>
                  </a:rPr>
                  <a:t></a:t>
                </a:r>
                <a:endParaRPr lang="fr-FR" sz="32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fr-FR" sz="3200" b="1" dirty="0">
                    <a:solidFill>
                      <a:srgbClr val="0066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Inflammation</a:t>
                </a: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EE0ECE2-BFE1-4311-88C5-78EC3C1C0CE8}"/>
                  </a:ext>
                </a:extLst>
              </p:cNvPr>
              <p:cNvSpPr txBox="1"/>
              <p:nvPr/>
            </p:nvSpPr>
            <p:spPr>
              <a:xfrm>
                <a:off x="7519595" y="6012663"/>
                <a:ext cx="2207207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28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Inflammation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DB886E7-4A25-4E5F-9DDE-7C37A40D05CE}"/>
                  </a:ext>
                </a:extLst>
              </p:cNvPr>
              <p:cNvSpPr/>
              <p:nvPr/>
            </p:nvSpPr>
            <p:spPr>
              <a:xfrm>
                <a:off x="2758869" y="419548"/>
                <a:ext cx="1404340" cy="9681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28EB7FC-8820-438C-9C1C-EF9EEC28F622}"/>
                  </a:ext>
                </a:extLst>
              </p:cNvPr>
              <p:cNvSpPr/>
              <p:nvPr/>
            </p:nvSpPr>
            <p:spPr>
              <a:xfrm>
                <a:off x="4044875" y="419548"/>
                <a:ext cx="527125" cy="7100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62665889-B2AE-4D6B-896F-BCE42BBEBD92}"/>
                  </a:ext>
                </a:extLst>
              </p:cNvPr>
              <p:cNvSpPr txBox="1"/>
              <p:nvPr/>
            </p:nvSpPr>
            <p:spPr>
              <a:xfrm>
                <a:off x="4308437" y="3632449"/>
                <a:ext cx="2366482" cy="6463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Fluides pénètrent dans</a:t>
                </a:r>
              </a:p>
              <a:p>
                <a:r>
                  <a:rPr lang="fr-FR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les poumons</a:t>
                </a: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0ACF458D-8C31-4A42-813F-E5E394EBB3E0}"/>
                  </a:ext>
                </a:extLst>
              </p:cNvPr>
              <p:cNvSpPr txBox="1"/>
              <p:nvPr/>
            </p:nvSpPr>
            <p:spPr>
              <a:xfrm>
                <a:off x="6237200" y="4062387"/>
                <a:ext cx="1069524" cy="6463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Cellules</a:t>
                </a:r>
              </a:p>
              <a:p>
                <a:pPr algn="ctr"/>
                <a:r>
                  <a:rPr lang="fr-FR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immunes</a:t>
                </a: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F4B87B8F-60E9-495E-BCB5-C5C266EF2678}"/>
                  </a:ext>
                </a:extLst>
              </p:cNvPr>
              <p:cNvSpPr txBox="1"/>
              <p:nvPr/>
            </p:nvSpPr>
            <p:spPr>
              <a:xfrm>
                <a:off x="5338998" y="2339788"/>
                <a:ext cx="2180597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Tempête cytokinique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54D01E0-5EB3-4601-9C8C-FE078ADFBD26}"/>
                  </a:ext>
                </a:extLst>
              </p:cNvPr>
              <p:cNvSpPr txBox="1"/>
              <p:nvPr/>
            </p:nvSpPr>
            <p:spPr>
              <a:xfrm>
                <a:off x="5520562" y="2778369"/>
                <a:ext cx="1433277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Interleukines</a:t>
                </a: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0CD6F77-3B8C-4568-B657-3861C7202C7A}"/>
                  </a:ext>
                </a:extLst>
              </p:cNvPr>
              <p:cNvSpPr txBox="1"/>
              <p:nvPr/>
            </p:nvSpPr>
            <p:spPr>
              <a:xfrm>
                <a:off x="7043591" y="908628"/>
                <a:ext cx="1766830" cy="369332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Caillot de fibrine</a:t>
                </a: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BEA3DF8-2302-47BF-B170-34BEB706FED0}"/>
                  </a:ext>
                </a:extLst>
              </p:cNvPr>
              <p:cNvSpPr txBox="1"/>
              <p:nvPr/>
            </p:nvSpPr>
            <p:spPr>
              <a:xfrm>
                <a:off x="4759315" y="903642"/>
                <a:ext cx="1200265" cy="369332"/>
              </a:xfrm>
              <a:prstGeom prst="rect">
                <a:avLst/>
              </a:prstGeom>
              <a:solidFill>
                <a:srgbClr val="FFCCCC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Plaquettes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E931C189-1F66-4EEE-9044-C7629401FA85}"/>
                  </a:ext>
                </a:extLst>
              </p:cNvPr>
              <p:cNvSpPr txBox="1"/>
              <p:nvPr/>
            </p:nvSpPr>
            <p:spPr>
              <a:xfrm>
                <a:off x="8400536" y="2844225"/>
                <a:ext cx="1069524" cy="6463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Cellules</a:t>
                </a:r>
              </a:p>
              <a:p>
                <a:pPr algn="ctr"/>
                <a:r>
                  <a:rPr lang="fr-FR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immunes</a:t>
                </a:r>
              </a:p>
            </p:txBody>
          </p:sp>
        </p:grp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43195600-979C-4801-9AC2-28AB76C89CC6}"/>
                </a:ext>
              </a:extLst>
            </p:cNvPr>
            <p:cNvSpPr txBox="1"/>
            <p:nvPr/>
          </p:nvSpPr>
          <p:spPr>
            <a:xfrm>
              <a:off x="509724" y="946234"/>
              <a:ext cx="609414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Capillaire sanguin</a:t>
              </a:r>
              <a:endParaRPr lang="fr-FR" sz="2800" dirty="0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1AD4217C-22B4-4DBA-93DE-3CD6C2DD56E4}"/>
                </a:ext>
              </a:extLst>
            </p:cNvPr>
            <p:cNvSpPr txBox="1"/>
            <p:nvPr/>
          </p:nvSpPr>
          <p:spPr>
            <a:xfrm>
              <a:off x="9515903" y="4268387"/>
              <a:ext cx="19092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Membrane basale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8357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AB28DEFB-C7DB-4011-BA97-03566661CAC5}"/>
              </a:ext>
            </a:extLst>
          </p:cNvPr>
          <p:cNvGrpSpPr/>
          <p:nvPr/>
        </p:nvGrpSpPr>
        <p:grpSpPr>
          <a:xfrm>
            <a:off x="0" y="172122"/>
            <a:ext cx="12181540" cy="7303901"/>
            <a:chOff x="0" y="172122"/>
            <a:chExt cx="12181540" cy="7303901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4B4EE3AF-620A-441F-B245-6F9CFAA8ECB8}"/>
                </a:ext>
              </a:extLst>
            </p:cNvPr>
            <p:cNvSpPr txBox="1"/>
            <p:nvPr/>
          </p:nvSpPr>
          <p:spPr>
            <a:xfrm>
              <a:off x="0" y="172122"/>
              <a:ext cx="12181540" cy="20621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AVANT-PROPOS : </a:t>
              </a:r>
            </a:p>
            <a:p>
              <a:pPr algn="ctr"/>
              <a:r>
                <a:rPr lang="fr-FR" sz="32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C’était prévu? Plusieurs mises en garde ...mais il n’est pas pire ignorant </a:t>
              </a:r>
            </a:p>
            <a:p>
              <a:pPr algn="ctr"/>
              <a:r>
                <a:rPr lang="fr-FR" sz="32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 celui  qui ne veut pas entendre des prophéties de malheurs</a:t>
              </a:r>
            </a:p>
            <a:p>
              <a:pPr algn="ctr"/>
              <a:r>
                <a:rPr lang="fr-FR" sz="32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….face à la mondialisation triomphante!</a:t>
              </a: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1BF7F6D2-59CA-4027-9BAF-313E05EE23AD}"/>
                </a:ext>
              </a:extLst>
            </p:cNvPr>
            <p:cNvSpPr txBox="1"/>
            <p:nvPr/>
          </p:nvSpPr>
          <p:spPr>
            <a:xfrm>
              <a:off x="356944" y="2336154"/>
              <a:ext cx="11467652" cy="51398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fr-FR" sz="2000" b="1" dirty="0"/>
                <a:t>2007: Création d’un </a:t>
              </a:r>
              <a:r>
                <a:rPr lang="fr-FR" sz="2000" b="1" dirty="0">
                  <a:solidFill>
                    <a:srgbClr val="C00000"/>
                  </a:solidFill>
                </a:rPr>
                <a:t>Etablissement de Préparation et de Réponse aux Urgences Sanitaires (EPRUS) </a:t>
              </a:r>
              <a:r>
                <a:rPr lang="fr-FR" sz="2000" b="1" dirty="0">
                  <a:sym typeface="Wingdings" panose="05000000000000000000" pitchFamily="2" charset="2"/>
                </a:rPr>
                <a:t> réduit au strict minimum et noyé dans une bureaucratie stérilisante.</a:t>
              </a:r>
            </a:p>
            <a:p>
              <a:r>
                <a:rPr lang="fr-FR" sz="2000" i="1" dirty="0">
                  <a:sym typeface="Wingdings" panose="05000000000000000000" pitchFamily="2" charset="2"/>
                </a:rPr>
                <a:t>                             (On passera d’un budget de 215 millions en 2007  25 millions en 2017)</a:t>
              </a:r>
            </a:p>
            <a:p>
              <a:endParaRPr lang="fr-FR" sz="2000" b="1" dirty="0"/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fr-FR" sz="2000" b="1" dirty="0"/>
                <a:t>2008: « </a:t>
              </a:r>
              <a:r>
                <a:rPr lang="fr-FR" sz="2000" b="1" i="1" dirty="0">
                  <a:solidFill>
                    <a:srgbClr val="C00000"/>
                  </a:solidFill>
                </a:rPr>
                <a:t>Tendances globales du Centre d’Analyse prévisionnel de la CIA pour 2025</a:t>
              </a:r>
              <a:r>
                <a:rPr lang="fr-FR" sz="2000" b="1" dirty="0">
                  <a:solidFill>
                    <a:srgbClr val="C00000"/>
                  </a:solidFill>
                </a:rPr>
                <a:t> </a:t>
              </a:r>
              <a:r>
                <a:rPr lang="fr-FR" sz="2000" b="1" dirty="0"/>
                <a:t>» date de 2008.</a:t>
              </a:r>
            </a:p>
            <a:p>
              <a:endParaRPr lang="fr-FR" sz="2000" b="1" dirty="0"/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fr-FR" sz="20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Rapport </a:t>
              </a:r>
              <a:r>
                <a:rPr lang="fr-FR" sz="2000" b="1" dirty="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« </a:t>
              </a:r>
              <a:r>
                <a:rPr lang="fr-FR" sz="2000" b="1" i="1" dirty="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confidentiel </a:t>
              </a:r>
              <a:r>
                <a:rPr lang="fr-FR" sz="2000" b="1" dirty="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» de Philippe </a:t>
              </a:r>
              <a:r>
                <a:rPr lang="fr-FR" sz="2000" b="1" dirty="0" err="1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Chauzy</a:t>
              </a:r>
              <a:r>
                <a:rPr lang="fr-FR" sz="2000" b="1" dirty="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et Chantal </a:t>
              </a:r>
              <a:r>
                <a:rPr lang="fr-FR" sz="2000" b="1" dirty="0" err="1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Mauchet</a:t>
              </a:r>
              <a:r>
                <a:rPr lang="fr-FR" sz="2000" b="1" dirty="0">
                  <a:solidFill>
                    <a:srgbClr val="C0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0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Inspecteurs généraux</a:t>
              </a:r>
              <a:r>
                <a:rPr lang="fr-FR" sz="2000" b="1" dirty="0"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000" b="1" dirty="0"/>
                <a:t>de l’Inspection Générale de L’Administration remis à Dominique de Villepin.</a:t>
              </a:r>
            </a:p>
            <a:p>
              <a:endParaRPr lang="fr-FR" sz="2000" b="1" dirty="0"/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fr-FR" sz="2000" b="1" dirty="0">
                  <a:solidFill>
                    <a:srgbClr val="C00000"/>
                  </a:solidFill>
                </a:rPr>
                <a:t>Livre Blanc Français</a:t>
              </a:r>
              <a:r>
                <a:rPr lang="fr-FR" sz="2000" b="1" dirty="0"/>
                <a:t> (2008) sur la défense et la sécurité nationale </a:t>
              </a:r>
              <a:r>
                <a:rPr lang="fr-FR" sz="2000" b="1" dirty="0">
                  <a:sym typeface="Wingdings" panose="05000000000000000000" pitchFamily="2" charset="2"/>
                </a:rPr>
                <a:t> Rappels dans le </a:t>
              </a:r>
              <a:r>
                <a:rPr lang="fr-FR" sz="2000" b="1" dirty="0">
                  <a:solidFill>
                    <a:srgbClr val="C00000"/>
                  </a:solidFill>
                  <a:sym typeface="Wingdings" panose="05000000000000000000" pitchFamily="2" charset="2"/>
                </a:rPr>
                <a:t>Livre Blanc de 2013</a:t>
              </a:r>
              <a:r>
                <a:rPr lang="fr-FR" sz="2000" b="1" dirty="0">
                  <a:sym typeface="Wingdings" panose="05000000000000000000" pitchFamily="2" charset="2"/>
                </a:rPr>
                <a:t>. Risque pandémique exprimé dans  des </a:t>
              </a:r>
              <a:r>
                <a:rPr lang="fr-FR" sz="2000" b="1" dirty="0">
                  <a:solidFill>
                    <a:srgbClr val="C00000"/>
                  </a:solidFill>
                  <a:sym typeface="Wingdings" panose="05000000000000000000" pitchFamily="2" charset="2"/>
                </a:rPr>
                <a:t>Revues de Sécurité Nationales au Royaume-Uni  (2015)</a:t>
              </a:r>
            </a:p>
            <a:p>
              <a:r>
                <a:rPr lang="fr-FR" sz="2000" b="1" dirty="0">
                  <a:solidFill>
                    <a:srgbClr val="C00000"/>
                  </a:solidFill>
                  <a:sym typeface="Wingdings" panose="05000000000000000000" pitchFamily="2" charset="2"/>
                </a:rPr>
                <a:t>      ou en Allemagne (2016).</a:t>
              </a:r>
            </a:p>
            <a:p>
              <a:endParaRPr lang="fr-FR" sz="2000" b="1" dirty="0">
                <a:sym typeface="Wingdings" panose="05000000000000000000" pitchFamily="2" charset="2"/>
              </a:endParaRP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fr-FR" sz="2000" b="1" dirty="0">
                  <a:sym typeface="Wingdings" panose="05000000000000000000" pitchFamily="2" charset="2"/>
                </a:rPr>
                <a:t>Rappel de </a:t>
              </a:r>
              <a:r>
                <a:rPr lang="fr-FR" sz="2000" b="1" dirty="0">
                  <a:solidFill>
                    <a:srgbClr val="C00000"/>
                  </a:solidFill>
                  <a:sym typeface="Wingdings" panose="05000000000000000000" pitchFamily="2" charset="2"/>
                </a:rPr>
                <a:t>Bill Gates en 2015 </a:t>
              </a:r>
              <a:r>
                <a:rPr lang="fr-FR" sz="2000" b="1" dirty="0">
                  <a:sym typeface="Wingdings" panose="05000000000000000000" pitchFamily="2" charset="2"/>
                </a:rPr>
                <a:t>(conférence à large diffusion) à la suite de l’épidémie d’Ebola.</a:t>
              </a:r>
            </a:p>
            <a:p>
              <a:endParaRPr lang="fr-FR" sz="2400" b="1" dirty="0">
                <a:sym typeface="Wingdings" panose="05000000000000000000" pitchFamily="2" charset="2"/>
              </a:endParaRPr>
            </a:p>
            <a:p>
              <a:endParaRPr lang="fr-FR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45418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1D610E9E-1660-48D9-92DD-E85084406199}"/>
              </a:ext>
            </a:extLst>
          </p:cNvPr>
          <p:cNvGrpSpPr/>
          <p:nvPr/>
        </p:nvGrpSpPr>
        <p:grpSpPr>
          <a:xfrm>
            <a:off x="368448" y="620573"/>
            <a:ext cx="11610497" cy="5670645"/>
            <a:chOff x="368448" y="620573"/>
            <a:chExt cx="11610497" cy="5670645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B8C6292F-5A69-42C6-A5CB-48D311D41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8448" y="620573"/>
              <a:ext cx="11610497" cy="5376036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42463B69-0EAC-4E6D-961F-BD6B3CA27C6C}"/>
                </a:ext>
              </a:extLst>
            </p:cNvPr>
            <p:cNvSpPr txBox="1"/>
            <p:nvPr/>
          </p:nvSpPr>
          <p:spPr>
            <a:xfrm>
              <a:off x="4903201" y="5891108"/>
              <a:ext cx="707574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fr-FR" sz="2000" b="1" i="1" u="none" strike="noStrike" baseline="0" dirty="0">
                  <a:solidFill>
                    <a:srgbClr val="0000CC"/>
                  </a:solidFill>
                  <a:latin typeface="Calibri-Italic"/>
                </a:rPr>
                <a:t>New </a:t>
              </a:r>
              <a:r>
                <a:rPr lang="fr-FR" sz="2000" b="1" i="1" u="none" strike="noStrike" baseline="0" dirty="0" err="1">
                  <a:solidFill>
                    <a:srgbClr val="0000CC"/>
                  </a:solidFill>
                  <a:latin typeface="Calibri-Italic"/>
                </a:rPr>
                <a:t>England</a:t>
              </a:r>
              <a:r>
                <a:rPr lang="fr-FR" sz="2000" b="1" i="1" dirty="0">
                  <a:solidFill>
                    <a:srgbClr val="0000CC"/>
                  </a:solidFill>
                  <a:latin typeface="Calibri-Italic"/>
                </a:rPr>
                <a:t> </a:t>
              </a:r>
              <a:r>
                <a:rPr lang="fr-FR" sz="2000" b="1" i="1" u="none" strike="noStrike" baseline="0" dirty="0">
                  <a:solidFill>
                    <a:srgbClr val="0000CC"/>
                  </a:solidFill>
                  <a:latin typeface="Calibri-Italic"/>
                </a:rPr>
                <a:t>Journal of </a:t>
              </a:r>
              <a:r>
                <a:rPr lang="fr-FR" sz="2000" b="1" i="1" u="none" strike="noStrike" baseline="0" dirty="0" err="1">
                  <a:solidFill>
                    <a:srgbClr val="0000CC"/>
                  </a:solidFill>
                  <a:latin typeface="Calibri-Italic"/>
                </a:rPr>
                <a:t>Medicine</a:t>
              </a:r>
              <a:r>
                <a:rPr lang="fr-FR" sz="2000" b="1" i="1" u="none" strike="noStrike" baseline="0" dirty="0">
                  <a:solidFill>
                    <a:srgbClr val="0000CC"/>
                  </a:solidFill>
                  <a:latin typeface="Calibri-Italic"/>
                </a:rPr>
                <a:t> </a:t>
              </a:r>
              <a:r>
                <a:rPr lang="fr-FR" sz="2000" b="1" i="0" u="none" strike="noStrike" baseline="0" dirty="0">
                  <a:solidFill>
                    <a:srgbClr val="0000CC"/>
                  </a:solidFill>
                  <a:latin typeface="Calibri" panose="020F0502020204030204" pitchFamily="34" charset="0"/>
                </a:rPr>
                <a:t>(</a:t>
              </a:r>
              <a:r>
                <a:rPr lang="fr-FR" sz="2000" b="1" i="1" u="none" strike="noStrike" baseline="0" dirty="0">
                  <a:solidFill>
                    <a:srgbClr val="0000CC"/>
                  </a:solidFill>
                  <a:latin typeface="Calibri-Italic"/>
                </a:rPr>
                <a:t>NEJM ; </a:t>
              </a:r>
              <a:r>
                <a:rPr lang="fr-FR" sz="2000" b="1" i="1" dirty="0">
                  <a:solidFill>
                    <a:srgbClr val="0000CC"/>
                  </a:solidFill>
                  <a:latin typeface="Calibri-Italic"/>
                </a:rPr>
                <a:t>3 </a:t>
              </a:r>
              <a:r>
                <a:rPr lang="fr-FR" sz="1100" b="1" i="1" u="none" strike="noStrike" baseline="0" dirty="0">
                  <a:solidFill>
                    <a:srgbClr val="0000CC"/>
                  </a:solidFill>
                  <a:latin typeface="Calibri-Italic"/>
                </a:rPr>
                <a:t> </a:t>
              </a:r>
              <a:r>
                <a:rPr lang="fr-FR" sz="2000" b="1" i="1" u="none" strike="noStrike" baseline="0" dirty="0">
                  <a:solidFill>
                    <a:srgbClr val="0000CC"/>
                  </a:solidFill>
                  <a:latin typeface="Calibri-Italic"/>
                </a:rPr>
                <a:t>Septembre 2020</a:t>
              </a:r>
              <a:r>
                <a:rPr lang="fr-FR" sz="2000" b="1" i="0" u="none" strike="noStrike" baseline="0" dirty="0">
                  <a:solidFill>
                    <a:srgbClr val="0000CC"/>
                  </a:solidFill>
                  <a:latin typeface="Calibri" panose="020F0502020204030204" pitchFamily="34" charset="0"/>
                </a:rPr>
                <a:t>).</a:t>
              </a:r>
              <a:endParaRPr lang="fr-FR" sz="2000" b="1" dirty="0">
                <a:solidFill>
                  <a:srgbClr val="00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5355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e 13">
            <a:extLst>
              <a:ext uri="{FF2B5EF4-FFF2-40B4-BE49-F238E27FC236}">
                <a16:creationId xmlns:a16="http://schemas.microsoft.com/office/drawing/2014/main" id="{566C2ED2-F043-416B-8824-58EBF6A035B2}"/>
              </a:ext>
            </a:extLst>
          </p:cNvPr>
          <p:cNvGrpSpPr/>
          <p:nvPr/>
        </p:nvGrpSpPr>
        <p:grpSpPr>
          <a:xfrm>
            <a:off x="970962" y="387529"/>
            <a:ext cx="11181033" cy="6400970"/>
            <a:chOff x="970962" y="387529"/>
            <a:chExt cx="11181033" cy="6400970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C35233AA-4421-4327-B614-BA3A30DFD74D}"/>
                </a:ext>
              </a:extLst>
            </p:cNvPr>
            <p:cNvSpPr txBox="1"/>
            <p:nvPr/>
          </p:nvSpPr>
          <p:spPr>
            <a:xfrm>
              <a:off x="8105951" y="387529"/>
              <a:ext cx="376519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Nombreuses manifestations</a:t>
              </a:r>
            </a:p>
            <a:p>
              <a:pPr algn="ctr"/>
              <a:r>
                <a:rPr lang="fr-FR" sz="2400" b="1" dirty="0" err="1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extrapulmonaires</a:t>
              </a:r>
              <a:r>
                <a:rPr lang="fr-FR" sz="24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fr-FR" sz="24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la COVID-19</a:t>
              </a:r>
            </a:p>
          </p:txBody>
        </p:sp>
        <p:sp>
          <p:nvSpPr>
            <p:cNvPr id="4" name="Flèche : bas 3">
              <a:extLst>
                <a:ext uri="{FF2B5EF4-FFF2-40B4-BE49-F238E27FC236}">
                  <a16:creationId xmlns:a16="http://schemas.microsoft.com/office/drawing/2014/main" id="{B5773D12-1F16-4723-AC00-5864CF35A15B}"/>
                </a:ext>
              </a:extLst>
            </p:cNvPr>
            <p:cNvSpPr/>
            <p:nvPr/>
          </p:nvSpPr>
          <p:spPr>
            <a:xfrm>
              <a:off x="9575800" y="1739900"/>
              <a:ext cx="342900" cy="1295400"/>
            </a:xfrm>
            <a:prstGeom prst="downArrow">
              <a:avLst/>
            </a:prstGeom>
            <a:solidFill>
              <a:srgbClr val="006666"/>
            </a:solidFill>
            <a:ln>
              <a:solidFill>
                <a:srgbClr val="0066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26B88F3-9CA4-454D-83CB-8625EC64AFB1}"/>
                </a:ext>
              </a:extLst>
            </p:cNvPr>
            <p:cNvSpPr txBox="1"/>
            <p:nvPr/>
          </p:nvSpPr>
          <p:spPr>
            <a:xfrm>
              <a:off x="7825105" y="3074939"/>
              <a:ext cx="4326890" cy="23083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rgbClr val="006666"/>
                  </a:solidFill>
                </a:rPr>
                <a:t>Hématologiques et immunes</a:t>
              </a:r>
            </a:p>
            <a:p>
              <a:r>
                <a:rPr lang="fr-FR" sz="2400" b="1" dirty="0">
                  <a:solidFill>
                    <a:srgbClr val="006666"/>
                  </a:solidFill>
                </a:rPr>
                <a:t>Cardiovasculaires</a:t>
              </a:r>
            </a:p>
            <a:p>
              <a:r>
                <a:rPr lang="fr-FR" sz="2400" b="1" dirty="0">
                  <a:solidFill>
                    <a:srgbClr val="006666"/>
                  </a:solidFill>
                </a:rPr>
                <a:t>Rénales</a:t>
              </a:r>
            </a:p>
            <a:p>
              <a:r>
                <a:rPr lang="fr-FR" sz="2400" b="1" dirty="0">
                  <a:solidFill>
                    <a:srgbClr val="006666"/>
                  </a:solidFill>
                </a:rPr>
                <a:t>Gastrointestinales et hépatiques</a:t>
              </a:r>
            </a:p>
            <a:p>
              <a:r>
                <a:rPr lang="fr-FR" sz="2400" b="1" dirty="0">
                  <a:solidFill>
                    <a:srgbClr val="006666"/>
                  </a:solidFill>
                </a:rPr>
                <a:t>Endocrines</a:t>
              </a:r>
            </a:p>
            <a:p>
              <a:r>
                <a:rPr lang="fr-FR" sz="2400" b="1" dirty="0">
                  <a:solidFill>
                    <a:srgbClr val="006666"/>
                  </a:solidFill>
                </a:rPr>
                <a:t>Neurologiqu</a:t>
              </a:r>
              <a:r>
                <a:rPr lang="fr-FR" sz="2400" dirty="0">
                  <a:solidFill>
                    <a:srgbClr val="006666"/>
                  </a:solidFill>
                </a:rPr>
                <a:t>es</a:t>
              </a:r>
            </a:p>
          </p:txBody>
        </p: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3D3F1013-5A15-47F3-804B-C192600FF504}"/>
                </a:ext>
              </a:extLst>
            </p:cNvPr>
            <p:cNvGrpSpPr/>
            <p:nvPr/>
          </p:nvGrpSpPr>
          <p:grpSpPr>
            <a:xfrm>
              <a:off x="970962" y="387529"/>
              <a:ext cx="6356740" cy="6400970"/>
              <a:chOff x="939799" y="177800"/>
              <a:chExt cx="6946901" cy="6502400"/>
            </a:xfrm>
          </p:grpSpPr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id="{A5D6A5D2-EED0-45E6-A658-572A623AEB7F}"/>
                  </a:ext>
                </a:extLst>
              </p:cNvPr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6000" y="177800"/>
                <a:ext cx="6870700" cy="65024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D766F05-8115-4F3D-9840-7D67E8EA8970}"/>
                  </a:ext>
                </a:extLst>
              </p:cNvPr>
              <p:cNvSpPr txBox="1"/>
              <p:nvPr/>
            </p:nvSpPr>
            <p:spPr>
              <a:xfrm>
                <a:off x="1175779" y="387529"/>
                <a:ext cx="157645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C00000"/>
                    </a:solidFill>
                  </a:rPr>
                  <a:t>Neurologiques</a:t>
                </a: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533CBAAF-8671-4E8F-BD76-8A90C774C815}"/>
                  </a:ext>
                </a:extLst>
              </p:cNvPr>
              <p:cNvSpPr txBox="1"/>
              <p:nvPr/>
            </p:nvSpPr>
            <p:spPr>
              <a:xfrm>
                <a:off x="1500675" y="2665968"/>
                <a:ext cx="92666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C00000"/>
                    </a:solidFill>
                  </a:rPr>
                  <a:t>Rénales</a:t>
                </a: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AD833BE7-9D14-4D26-9B18-E58DC86854D3}"/>
                  </a:ext>
                </a:extLst>
              </p:cNvPr>
              <p:cNvSpPr txBox="1"/>
              <p:nvPr/>
            </p:nvSpPr>
            <p:spPr>
              <a:xfrm>
                <a:off x="5646178" y="383063"/>
                <a:ext cx="2174378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C00000"/>
                    </a:solidFill>
                  </a:rPr>
                  <a:t>Thromboemboliques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745B4A65-B5D6-45A6-BE08-5E4FEAD0027F}"/>
                  </a:ext>
                </a:extLst>
              </p:cNvPr>
              <p:cNvSpPr txBox="1"/>
              <p:nvPr/>
            </p:nvSpPr>
            <p:spPr>
              <a:xfrm>
                <a:off x="939799" y="5318223"/>
                <a:ext cx="191263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C00000"/>
                    </a:solidFill>
                  </a:rPr>
                  <a:t>Gastrointestinales</a:t>
                </a: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28088D3-0512-4E79-851C-EEC45EACB89F}"/>
                  </a:ext>
                </a:extLst>
              </p:cNvPr>
              <p:cNvSpPr txBox="1"/>
              <p:nvPr/>
            </p:nvSpPr>
            <p:spPr>
              <a:xfrm>
                <a:off x="1260623" y="3956246"/>
                <a:ext cx="127098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C00000"/>
                    </a:solidFill>
                  </a:rPr>
                  <a:t>Hépatiques</a:t>
                </a: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D983B752-D83D-4256-9AD0-162F4494CB86}"/>
                  </a:ext>
                </a:extLst>
              </p:cNvPr>
              <p:cNvSpPr txBox="1"/>
              <p:nvPr/>
            </p:nvSpPr>
            <p:spPr>
              <a:xfrm>
                <a:off x="5923561" y="3711832"/>
                <a:ext cx="1649811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C00000"/>
                    </a:solidFill>
                  </a:rPr>
                  <a:t>Endocriniennes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E4117F8-0AAB-4C28-BBA8-4CC3C59AD5B3}"/>
                  </a:ext>
                </a:extLst>
              </p:cNvPr>
              <p:cNvSpPr txBox="1"/>
              <p:nvPr/>
            </p:nvSpPr>
            <p:spPr>
              <a:xfrm>
                <a:off x="5923561" y="4884003"/>
                <a:ext cx="182659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C00000"/>
                    </a:solidFill>
                  </a:rPr>
                  <a:t>Dermatologiques</a:t>
                </a: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916F2DC-E374-4446-93A9-E87C7B98A310}"/>
                  </a:ext>
                </a:extLst>
              </p:cNvPr>
              <p:cNvSpPr txBox="1"/>
              <p:nvPr/>
            </p:nvSpPr>
            <p:spPr>
              <a:xfrm>
                <a:off x="5994400" y="1739900"/>
                <a:ext cx="124623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C00000"/>
                    </a:solidFill>
                  </a:rPr>
                  <a:t>Cardiaques</a:t>
                </a:r>
              </a:p>
            </p:txBody>
          </p:sp>
        </p:grp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BB53A48E-BD85-4B3A-A70E-6FD07573D1E2}"/>
                </a:ext>
              </a:extLst>
            </p:cNvPr>
            <p:cNvSpPr txBox="1"/>
            <p:nvPr/>
          </p:nvSpPr>
          <p:spPr>
            <a:xfrm>
              <a:off x="7397429" y="5932439"/>
              <a:ext cx="447372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b="1" i="1" dirty="0">
                  <a:solidFill>
                    <a:srgbClr val="0000CC"/>
                  </a:solidFill>
                </a:rPr>
                <a:t>Gupta A et al, Nature </a:t>
              </a:r>
              <a:r>
                <a:rPr lang="fr-FR" b="1" i="1" dirty="0" err="1">
                  <a:solidFill>
                    <a:srgbClr val="0000CC"/>
                  </a:solidFill>
                </a:rPr>
                <a:t>Medicine</a:t>
              </a:r>
              <a:r>
                <a:rPr lang="fr-FR" b="1" i="1" dirty="0">
                  <a:solidFill>
                    <a:srgbClr val="0000CC"/>
                  </a:solidFill>
                </a:rPr>
                <a:t> (July 2020), 26: 1017-1032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3714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C85B0DC4-8F89-4A87-A07D-B75E2DC25F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5" t="1974" r="1574" b="22332"/>
          <a:stretch/>
        </p:blipFill>
        <p:spPr>
          <a:xfrm>
            <a:off x="4192859" y="1883495"/>
            <a:ext cx="5594058" cy="4568284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BD9BEFF-C8CF-4A48-9D0B-1D02B46D2B78}"/>
              </a:ext>
            </a:extLst>
          </p:cNvPr>
          <p:cNvSpPr txBox="1"/>
          <p:nvPr/>
        </p:nvSpPr>
        <p:spPr>
          <a:xfrm>
            <a:off x="363732" y="68342"/>
            <a:ext cx="1132015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Explication de l’anosmie </a:t>
            </a:r>
            <a:r>
              <a:rPr lang="fr-F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 Cellules </a:t>
            </a:r>
            <a:r>
              <a:rPr lang="fr-FR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sustentaculaires</a:t>
            </a:r>
            <a:r>
              <a:rPr lang="fr-F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contiennent </a:t>
            </a:r>
          </a:p>
          <a:p>
            <a:pPr algn="ctr"/>
            <a:r>
              <a:rPr lang="fr-F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les récepteurs au SARS-CoV-2</a:t>
            </a:r>
            <a:endParaRPr lang="fr-F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4D98C6-9A82-4AC8-9EED-FBE6AB8BCFFD}"/>
              </a:ext>
            </a:extLst>
          </p:cNvPr>
          <p:cNvSpPr txBox="1"/>
          <p:nvPr/>
        </p:nvSpPr>
        <p:spPr>
          <a:xfrm>
            <a:off x="7205838" y="6160685"/>
            <a:ext cx="268144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800000"/>
                </a:solidFill>
              </a:rPr>
              <a:t>Récepteurs SARS-CoV-2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B1F1F41-B9D8-4129-ABBC-A156323395E1}"/>
              </a:ext>
            </a:extLst>
          </p:cNvPr>
          <p:cNvSpPr txBox="1"/>
          <p:nvPr/>
        </p:nvSpPr>
        <p:spPr>
          <a:xfrm>
            <a:off x="740659" y="1128148"/>
            <a:ext cx="110876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</a:t>
            </a:r>
            <a:r>
              <a:rPr lang="fr-FR" sz="2000" b="1" i="0" u="none" strike="noStrike" baseline="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nvahissement viral du neuroépithélium olfactif des fosses nasales situé juste en regard de la lame criblée qui sépare le cerveau des fosses nasales </a:t>
            </a:r>
            <a:r>
              <a:rPr lang="fr-FR" sz="2000" b="1" i="0" u="none" strike="noStrike" baseline="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fr-FR" sz="2000" b="1" i="0" u="none" strike="noStrike" baseline="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migration messages olfactifs vers le cerveau via les neurones olfactifs.</a:t>
            </a:r>
            <a:endParaRPr lang="fr-FR" sz="20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B5DF688-6F3A-49EC-A48D-6C7F145E8602}"/>
              </a:ext>
            </a:extLst>
          </p:cNvPr>
          <p:cNvSpPr txBox="1"/>
          <p:nvPr/>
        </p:nvSpPr>
        <p:spPr>
          <a:xfrm>
            <a:off x="740659" y="2998086"/>
            <a:ext cx="301361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i="0" u="none" strike="noStrike" baseline="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Les cellules de soutien </a:t>
            </a:r>
          </a:p>
          <a:p>
            <a:pPr algn="ctr"/>
            <a:r>
              <a:rPr lang="fr-FR" sz="2000" b="1" i="0" u="none" strike="noStrike" baseline="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(dites </a:t>
            </a:r>
            <a:r>
              <a:rPr lang="fr-FR" sz="2000" b="1" i="0" u="none" strike="noStrike" baseline="0" dirty="0" err="1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sustentaculaires</a:t>
            </a:r>
            <a:r>
              <a:rPr lang="fr-FR" sz="2000" b="1" i="0" u="none" strike="noStrike" baseline="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) </a:t>
            </a:r>
          </a:p>
          <a:p>
            <a:pPr algn="ctr"/>
            <a:r>
              <a:rPr lang="fr-FR" sz="2000" b="1" i="0" u="none" strike="noStrike" baseline="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seraient ainsi les cibles du </a:t>
            </a:r>
          </a:p>
          <a:p>
            <a:pPr algn="ctr"/>
            <a:r>
              <a:rPr lang="fr-FR" sz="2000" b="1" i="0" u="none" strike="noStrike" baseline="0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SARS-CoV-2</a:t>
            </a:r>
            <a:r>
              <a:rPr lang="fr-FR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 </a:t>
            </a:r>
            <a:r>
              <a:rPr lang="fr-FR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Wingdings" panose="05000000000000000000" pitchFamily="2" charset="2"/>
              </a:rPr>
              <a:t> pas</a:t>
            </a:r>
          </a:p>
          <a:p>
            <a:pPr algn="ctr"/>
            <a:r>
              <a:rPr lang="fr-FR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Wingdings" panose="05000000000000000000" pitchFamily="2" charset="2"/>
              </a:rPr>
              <a:t>d’atteinte directe des</a:t>
            </a:r>
          </a:p>
          <a:p>
            <a:pPr algn="ctr"/>
            <a:r>
              <a:rPr lang="fr-FR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Wingdings" panose="05000000000000000000" pitchFamily="2" charset="2"/>
              </a:rPr>
              <a:t>neurones centraux</a:t>
            </a:r>
          </a:p>
          <a:p>
            <a:pPr algn="ctr"/>
            <a:r>
              <a:rPr lang="fr-FR" sz="20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sym typeface="Wingdings" panose="05000000000000000000" pitchFamily="2" charset="2"/>
              </a:rPr>
              <a:t>semble-t-il</a:t>
            </a:r>
            <a:endParaRPr lang="fr-FR" sz="2000" b="1" dirty="0">
              <a:solidFill>
                <a:srgbClr val="0066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84083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D1971E4-4403-49D2-83CA-8E1FF6CD22B4}"/>
              </a:ext>
            </a:extLst>
          </p:cNvPr>
          <p:cNvGrpSpPr/>
          <p:nvPr/>
        </p:nvGrpSpPr>
        <p:grpSpPr>
          <a:xfrm>
            <a:off x="305021" y="0"/>
            <a:ext cx="11581957" cy="6162404"/>
            <a:chOff x="365761" y="313701"/>
            <a:chExt cx="11581957" cy="61624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9248E667-E3B1-4096-866D-672D299A4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491" b="8976"/>
            <a:stretch/>
          </p:blipFill>
          <p:spPr>
            <a:xfrm>
              <a:off x="365761" y="1021587"/>
              <a:ext cx="11080376" cy="5454518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3C6095DA-015E-495A-990C-FC6CC51E5EB9}"/>
                </a:ext>
              </a:extLst>
            </p:cNvPr>
            <p:cNvSpPr txBox="1"/>
            <p:nvPr/>
          </p:nvSpPr>
          <p:spPr>
            <a:xfrm>
              <a:off x="4302433" y="313701"/>
              <a:ext cx="320703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TRAITEMENTS</a:t>
              </a:r>
            </a:p>
          </p:txBody>
        </p:sp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77848B56-D9C9-4621-893C-2C9A2B6A3F3F}"/>
                </a:ext>
              </a:extLst>
            </p:cNvPr>
            <p:cNvSpPr txBox="1"/>
            <p:nvPr/>
          </p:nvSpPr>
          <p:spPr>
            <a:xfrm>
              <a:off x="949075" y="4737100"/>
              <a:ext cx="3423630" cy="138499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800" b="1" i="1" dirty="0">
                  <a:solidFill>
                    <a:schemeClr val="bg1">
                      <a:lumMod val="65000"/>
                    </a:schemeClr>
                  </a:solidFill>
                </a:rPr>
                <a:t>Remdesivir</a:t>
              </a:r>
            </a:p>
            <a:p>
              <a:r>
                <a:rPr lang="fr-FR" sz="2800" b="1" i="1" dirty="0">
                  <a:solidFill>
                    <a:schemeClr val="bg1">
                      <a:lumMod val="65000"/>
                    </a:schemeClr>
                  </a:solidFill>
                </a:rPr>
                <a:t>(Hydroxy)chloroquine</a:t>
              </a:r>
            </a:p>
            <a:p>
              <a:r>
                <a:rPr lang="fr-FR" sz="2800" b="1" i="1" dirty="0">
                  <a:solidFill>
                    <a:schemeClr val="bg1">
                      <a:lumMod val="65000"/>
                    </a:schemeClr>
                  </a:solidFill>
                </a:rPr>
                <a:t>Lopinavir/ritonavir  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060433FE-8256-4DB0-B9F4-AFF25B0CA2E2}"/>
                </a:ext>
              </a:extLst>
            </p:cNvPr>
            <p:cNvSpPr txBox="1"/>
            <p:nvPr/>
          </p:nvSpPr>
          <p:spPr>
            <a:xfrm>
              <a:off x="8763000" y="4203700"/>
              <a:ext cx="318471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3200" b="1" dirty="0"/>
                <a:t>Immunité passive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6176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DFCA2028-CA6D-4B81-A0A5-89A6E91EFF98}"/>
              </a:ext>
            </a:extLst>
          </p:cNvPr>
          <p:cNvGrpSpPr/>
          <p:nvPr/>
        </p:nvGrpSpPr>
        <p:grpSpPr>
          <a:xfrm>
            <a:off x="197600" y="0"/>
            <a:ext cx="11359785" cy="7464278"/>
            <a:chOff x="-278262" y="-72028"/>
            <a:chExt cx="11359785" cy="7464278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805FBFAF-DCAA-46C6-B95F-39D5776812E1}"/>
                </a:ext>
              </a:extLst>
            </p:cNvPr>
            <p:cNvPicPr/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20" r="4620" b="8323"/>
            <a:stretch/>
          </p:blipFill>
          <p:spPr bwMode="auto">
            <a:xfrm>
              <a:off x="540140" y="749032"/>
              <a:ext cx="10541383" cy="606595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15C92C34-767E-4BC2-8C6B-6099E9E86437}"/>
                </a:ext>
              </a:extLst>
            </p:cNvPr>
            <p:cNvSpPr txBox="1"/>
            <p:nvPr/>
          </p:nvSpPr>
          <p:spPr>
            <a:xfrm>
              <a:off x="757731" y="6930585"/>
              <a:ext cx="211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fr-FR" sz="2400" b="1" dirty="0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559EC616-3396-4BB8-90E1-370E6D702458}"/>
                </a:ext>
              </a:extLst>
            </p:cNvPr>
            <p:cNvSpPr txBox="1"/>
            <p:nvPr/>
          </p:nvSpPr>
          <p:spPr>
            <a:xfrm>
              <a:off x="1196107" y="2533281"/>
              <a:ext cx="1293496" cy="4616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ALVEOLE</a:t>
              </a:r>
              <a:endPara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460919B7-8706-48C3-814A-E7F30F25DB60}"/>
                </a:ext>
              </a:extLst>
            </p:cNvPr>
            <p:cNvSpPr txBox="1"/>
            <p:nvPr/>
          </p:nvSpPr>
          <p:spPr>
            <a:xfrm>
              <a:off x="4747673" y="832857"/>
              <a:ext cx="2442896" cy="369332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/>
                <a:t>Cellules immunitaires</a:t>
              </a:r>
              <a:endParaRPr lang="fr-FR" sz="1600" b="1" dirty="0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92944FD5-D06A-4127-82EA-48D4F87C4F93}"/>
                </a:ext>
              </a:extLst>
            </p:cNvPr>
            <p:cNvSpPr txBox="1"/>
            <p:nvPr/>
          </p:nvSpPr>
          <p:spPr>
            <a:xfrm>
              <a:off x="9367188" y="2435169"/>
              <a:ext cx="1455005" cy="64633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Sortie de la</a:t>
              </a:r>
            </a:p>
            <a:p>
              <a:pPr algn="ctr"/>
              <a:r>
                <a:rPr lang="fr-F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cellule hôte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54B96A7-7E3A-41B2-9CF3-A9F0AFFC8083}"/>
                </a:ext>
              </a:extLst>
            </p:cNvPr>
            <p:cNvSpPr/>
            <p:nvPr/>
          </p:nvSpPr>
          <p:spPr>
            <a:xfrm>
              <a:off x="408791" y="5992009"/>
              <a:ext cx="45719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DBCDB0-73B2-4A05-A258-0484C1FED50A}"/>
                </a:ext>
              </a:extLst>
            </p:cNvPr>
            <p:cNvSpPr/>
            <p:nvPr/>
          </p:nvSpPr>
          <p:spPr>
            <a:xfrm rot="19262826">
              <a:off x="-278262" y="4962298"/>
              <a:ext cx="2727297" cy="98981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LES  CIBLES  THERAPEUTIQUES</a:t>
              </a: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0510ED79-00BE-41AE-9C96-258CA68017F3}"/>
                </a:ext>
              </a:extLst>
            </p:cNvPr>
            <p:cNvSpPr txBox="1"/>
            <p:nvPr/>
          </p:nvSpPr>
          <p:spPr>
            <a:xfrm>
              <a:off x="4747672" y="-72028"/>
              <a:ext cx="298504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36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TRAITEMENTS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F384FDD-3E05-40C6-89E1-0E58D1B859A1}"/>
                </a:ext>
              </a:extLst>
            </p:cNvPr>
            <p:cNvSpPr txBox="1"/>
            <p:nvPr/>
          </p:nvSpPr>
          <p:spPr>
            <a:xfrm>
              <a:off x="863617" y="1060782"/>
              <a:ext cx="1427828" cy="1200329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Anticorps </a:t>
              </a:r>
            </a:p>
            <a:p>
              <a:pPr algn="ctr"/>
              <a:r>
                <a:rPr lang="fr-F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neutralisants</a:t>
              </a:r>
            </a:p>
            <a:p>
              <a:pPr algn="ctr"/>
              <a:r>
                <a:rPr lang="fr-FR" sz="1800" b="1" i="0" u="none" strike="noStrike" baseline="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Casirivimab</a:t>
              </a:r>
              <a:endParaRPr lang="fr-F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endParaRPr>
            </a:p>
            <a:p>
              <a:pPr algn="ctr"/>
              <a:r>
                <a:rPr lang="fr-FR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I</a:t>
              </a:r>
              <a:r>
                <a:rPr lang="fr-FR" sz="1800" b="1" i="0" u="none" strike="noStrike" baseline="0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</a:rPr>
                <a:t>mdevimab</a:t>
              </a:r>
              <a:endParaRPr lang="fr-F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54E073D1-E0BD-4546-A90B-D74269069486}"/>
                </a:ext>
              </a:extLst>
            </p:cNvPr>
            <p:cNvSpPr txBox="1"/>
            <p:nvPr/>
          </p:nvSpPr>
          <p:spPr>
            <a:xfrm>
              <a:off x="3803373" y="5386885"/>
              <a:ext cx="2489721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Inhibiteurs de protéases</a:t>
              </a: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2478980E-E10F-432D-9CEF-E5EFE6FB3620}"/>
                </a:ext>
              </a:extLst>
            </p:cNvPr>
            <p:cNvSpPr txBox="1"/>
            <p:nvPr/>
          </p:nvSpPr>
          <p:spPr>
            <a:xfrm>
              <a:off x="6396996" y="5552618"/>
              <a:ext cx="2671437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Inhibiteurs de polymérase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EB16E6C-956D-4245-BA1B-65659EB0E657}"/>
                </a:ext>
              </a:extLst>
            </p:cNvPr>
            <p:cNvSpPr txBox="1"/>
            <p:nvPr/>
          </p:nvSpPr>
          <p:spPr>
            <a:xfrm>
              <a:off x="4431095" y="3848779"/>
              <a:ext cx="2759474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Inhibiteurs de l’endocytose</a:t>
              </a:r>
            </a:p>
            <a:p>
              <a:pPr algn="ctr"/>
              <a:r>
                <a:rPr lang="fr-F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et pénétration virale</a:t>
              </a:r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474B1B41-F0F7-4D29-9D47-FD41C8619E65}"/>
                </a:ext>
              </a:extLst>
            </p:cNvPr>
            <p:cNvSpPr txBox="1"/>
            <p:nvPr/>
          </p:nvSpPr>
          <p:spPr>
            <a:xfrm>
              <a:off x="3303089" y="3033560"/>
              <a:ext cx="3528017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Inhibe TMPRSS2 en entrée du virus</a:t>
              </a:r>
            </a:p>
          </p:txBody>
        </p: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1FF8F01-41D9-4101-85D2-C4E997B21107}"/>
                </a:ext>
              </a:extLst>
            </p:cNvPr>
            <p:cNvSpPr txBox="1"/>
            <p:nvPr/>
          </p:nvSpPr>
          <p:spPr>
            <a:xfrm>
              <a:off x="376975" y="3378201"/>
              <a:ext cx="2366225" cy="923330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Ciblage protéine S/ACE</a:t>
              </a:r>
            </a:p>
            <a:p>
              <a:pPr algn="ctr"/>
              <a:r>
                <a:rPr lang="fr-F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Inhibe liaison virus</a:t>
              </a:r>
            </a:p>
            <a:p>
              <a:pPr algn="ctr"/>
              <a:r>
                <a:rPr lang="fr-FR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(leurres </a:t>
              </a:r>
              <a:r>
                <a:rPr lang="fr-FR" b="1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pharmacol</a:t>
              </a:r>
              <a:r>
                <a:rPr lang="fr-FR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.)</a:t>
              </a: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718B267-3B1F-41B6-BF7B-C74FBF14AEDC}"/>
                </a:ext>
              </a:extLst>
            </p:cNvPr>
            <p:cNvSpPr txBox="1"/>
            <p:nvPr/>
          </p:nvSpPr>
          <p:spPr>
            <a:xfrm>
              <a:off x="6367514" y="1631811"/>
              <a:ext cx="1499000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Antagoniste</a:t>
              </a:r>
            </a:p>
            <a:p>
              <a:pPr algn="ctr"/>
              <a:r>
                <a:rPr lang="fr-FR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récepteur IL-6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3966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F37F1196-36A8-4F62-B518-BDA790D753DF}"/>
              </a:ext>
            </a:extLst>
          </p:cNvPr>
          <p:cNvGrpSpPr/>
          <p:nvPr/>
        </p:nvGrpSpPr>
        <p:grpSpPr>
          <a:xfrm>
            <a:off x="0" y="0"/>
            <a:ext cx="12192000" cy="6779940"/>
            <a:chOff x="0" y="0"/>
            <a:chExt cx="12192000" cy="6779940"/>
          </a:xfrm>
        </p:grpSpPr>
        <p:sp>
          <p:nvSpPr>
            <p:cNvPr id="2" name="Rectangle 2">
              <a:extLst>
                <a:ext uri="{FF2B5EF4-FFF2-40B4-BE49-F238E27FC236}">
                  <a16:creationId xmlns:a16="http://schemas.microsoft.com/office/drawing/2014/main" id="{4D443854-F847-44B6-ADCB-15872434CC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219200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endParaRPr lang="fr-FR"/>
            </a:p>
          </p:txBody>
        </p:sp>
        <p:pic>
          <p:nvPicPr>
            <p:cNvPr id="1025" name="Image 1">
              <a:extLst>
                <a:ext uri="{FF2B5EF4-FFF2-40B4-BE49-F238E27FC236}">
                  <a16:creationId xmlns:a16="http://schemas.microsoft.com/office/drawing/2014/main" id="{135B359E-0477-4BA2-B669-766DDC7854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390" y="596589"/>
              <a:ext cx="6705220" cy="6183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3">
              <a:extLst>
                <a:ext uri="{FF2B5EF4-FFF2-40B4-BE49-F238E27FC236}">
                  <a16:creationId xmlns:a16="http://schemas.microsoft.com/office/drawing/2014/main" id="{9C903D76-4DFE-484C-9574-A9D984CB8A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583" y="1117"/>
              <a:ext cx="10478125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600" b="1" u="none" strike="noStrike" cap="none" normalizeH="0" baseline="0" dirty="0">
                  <a:ln>
                    <a:noFill/>
                  </a:ln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Évolution de la mortalité pour 4 médicaments testés : remdesivir,  hydroxychloroquine, lopinavir et interféron</a:t>
              </a:r>
              <a:r>
                <a:rPr kumimoji="0" lang="fr-FR" altLang="fr-FR" sz="1600" b="1" u="none" strike="noStrike" cap="none" normalizeH="0" baseline="0" dirty="0">
                  <a:ln>
                    <a:noFill/>
                  </a:ln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fr-FR" altLang="fr-FR" sz="1600" b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kumimoji="0" lang="fr-FR" altLang="fr-FR" sz="1600" b="1" u="none" strike="noStrike" cap="none" normalizeH="0" baseline="0" dirty="0">
                  <a:ln>
                    <a:noFill/>
                  </a:ln>
                  <a:solidFill>
                    <a:srgbClr val="FF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en rouge</a:t>
              </a:r>
              <a:r>
                <a:rPr kumimoji="0" lang="fr-FR" altLang="fr-FR" sz="1600" b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). </a:t>
              </a:r>
            </a:p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FR" altLang="fr-FR" sz="1600" b="1" u="none" strike="noStrike" cap="none" normalizeH="0" baseline="0" dirty="0">
                  <a:ln>
                    <a:noFill/>
                  </a:ln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Il n’y a pas de différence de mortalité par rapport au traitement standard sans ces médicaments </a:t>
              </a:r>
              <a:r>
                <a:rPr kumimoji="0" lang="fr-FR" altLang="fr-FR" sz="1600" b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kumimoji="0" lang="fr-FR" altLang="fr-FR" sz="1600" b="1" u="none" strike="noStrike" cap="none" normalizeH="0" baseline="0" dirty="0">
                  <a:ln>
                    <a:noFill/>
                  </a:ln>
                  <a:solidFill>
                    <a:srgbClr val="0000CC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en bleu</a:t>
              </a:r>
              <a:r>
                <a:rPr kumimoji="0" lang="fr-FR" altLang="fr-FR" sz="1600" b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).</a:t>
              </a:r>
              <a:endParaRPr kumimoji="0" lang="fr-FR" altLang="fr-FR" sz="2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57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3452E828-F6B8-41D2-8F42-8B6CE094F62F}"/>
              </a:ext>
            </a:extLst>
          </p:cNvPr>
          <p:cNvSpPr txBox="1"/>
          <p:nvPr/>
        </p:nvSpPr>
        <p:spPr>
          <a:xfrm>
            <a:off x="675491" y="1166842"/>
            <a:ext cx="1058776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7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Immunité innée, Immunité active et immunité passive.</a:t>
            </a:r>
          </a:p>
          <a:p>
            <a:pPr algn="ctr"/>
            <a:r>
              <a:rPr lang="fr-FR" sz="7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********</a:t>
            </a:r>
          </a:p>
          <a:p>
            <a:pPr algn="ctr"/>
            <a:r>
              <a:rPr lang="fr-FR" sz="7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Approches vaccinales</a:t>
            </a:r>
          </a:p>
        </p:txBody>
      </p:sp>
    </p:spTree>
    <p:extLst>
      <p:ext uri="{BB962C8B-B14F-4D97-AF65-F5344CB8AC3E}">
        <p14:creationId xmlns:p14="http://schemas.microsoft.com/office/powerpoint/2010/main" val="3199333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A020E839-5209-4A0D-B1EE-6F90C99595C7}"/>
              </a:ext>
            </a:extLst>
          </p:cNvPr>
          <p:cNvGrpSpPr/>
          <p:nvPr/>
        </p:nvGrpSpPr>
        <p:grpSpPr>
          <a:xfrm>
            <a:off x="688975" y="142525"/>
            <a:ext cx="11072139" cy="6486410"/>
            <a:chOff x="688975" y="142525"/>
            <a:chExt cx="11072139" cy="6486410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B353AE7A-F89A-4DBF-A9E6-EEB239171E70}"/>
                </a:ext>
              </a:extLst>
            </p:cNvPr>
            <p:cNvSpPr txBox="1"/>
            <p:nvPr/>
          </p:nvSpPr>
          <p:spPr>
            <a:xfrm>
              <a:off x="1166867" y="1242845"/>
              <a:ext cx="10594247" cy="53860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/>
              <a:r>
                <a:rPr lang="fr-FR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Immunité innée </a:t>
              </a:r>
              <a:r>
                <a:rPr lang="fr-FR" sz="2400" b="1" dirty="0">
                  <a:effectLst/>
                  <a:ea typeface="Calibri" panose="020F0502020204030204" pitchFamily="34" charset="0"/>
                </a:rPr>
                <a:t>va mobiliser un ensemble de types cellulaires tels </a:t>
              </a:r>
            </a:p>
            <a:p>
              <a:pPr algn="just"/>
              <a:r>
                <a:rPr lang="fr-FR" sz="2400" b="1" dirty="0">
                  <a:effectLst/>
                  <a:ea typeface="Calibri" panose="020F0502020204030204" pitchFamily="34" charset="0"/>
                </a:rPr>
                <a:t>que les monocytes, les macrophages, les neutrophiles, les cellules NK. </a:t>
              </a:r>
            </a:p>
            <a:p>
              <a:pPr algn="just"/>
              <a:r>
                <a:rPr lang="fr-FR" sz="2400" b="1" dirty="0">
                  <a:effectLst/>
                  <a:ea typeface="Calibri" panose="020F0502020204030204" pitchFamily="34" charset="0"/>
                </a:rPr>
                <a:t>Ces cellules peuvent détruire les agents infectieux de manière non spécifique.</a:t>
              </a:r>
              <a:endParaRPr lang="fr-FR" sz="4000" b="1" dirty="0"/>
            </a:p>
            <a:p>
              <a:endParaRPr lang="fr-FR" sz="2800" b="1" dirty="0"/>
            </a:p>
            <a:p>
              <a:r>
                <a:rPr lang="fr-FR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Immunité adaptative</a:t>
              </a:r>
            </a:p>
            <a:p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Immunité active</a:t>
              </a:r>
            </a:p>
            <a:p>
              <a:r>
                <a:rPr lang="fr-FR" sz="2400" dirty="0"/>
                <a:t>	</a:t>
              </a:r>
              <a:r>
                <a:rPr lang="fr-FR" sz="2400" b="1" dirty="0"/>
                <a:t>Vaccins </a:t>
              </a:r>
              <a:r>
                <a:rPr lang="fr-FR" sz="2400" b="1" dirty="0">
                  <a:sym typeface="Wingdings" panose="05000000000000000000" pitchFamily="2" charset="2"/>
                </a:rPr>
                <a:t> développement de « l’immunité active »  </a:t>
              </a:r>
            </a:p>
            <a:p>
              <a:r>
                <a:rPr lang="fr-FR" sz="2400" b="1" dirty="0">
                  <a:sym typeface="Wingdings" panose="05000000000000000000" pitchFamily="2" charset="2"/>
                </a:rPr>
                <a:t>Le corps apprend à fabriquer ses propres anticorps et en gardera la mémoire.</a:t>
              </a:r>
            </a:p>
            <a:p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Immunité passive</a:t>
              </a:r>
            </a:p>
            <a:p>
              <a:r>
                <a:rPr lang="fr-FR" sz="2800" b="1" dirty="0">
                  <a:solidFill>
                    <a:srgbClr val="C00000"/>
                  </a:solidFill>
                  <a:sym typeface="Wingdings" panose="05000000000000000000" pitchFamily="2" charset="2"/>
                </a:rPr>
                <a:t>          </a:t>
              </a:r>
              <a:r>
                <a:rPr lang="fr-FR" sz="2400" b="1" dirty="0">
                  <a:sym typeface="Wingdings" panose="05000000000000000000" pitchFamily="2" charset="2"/>
                </a:rPr>
                <a:t>Anticorps développés chez des patients guéris (perfusion plasmas-limites!).</a:t>
              </a:r>
              <a:endParaRPr lang="fr-FR" sz="2400" b="1" dirty="0">
                <a:solidFill>
                  <a:srgbClr val="C00000"/>
                </a:solidFill>
                <a:sym typeface="Wingdings" panose="05000000000000000000" pitchFamily="2" charset="2"/>
              </a:endParaRPr>
            </a:p>
            <a:p>
              <a:r>
                <a:rPr lang="fr-FR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           Anticorps « monoclonaux »</a:t>
              </a:r>
              <a:r>
                <a:rPr lang="fr-FR" sz="2400" b="1" dirty="0">
                  <a:sym typeface="Wingdings" panose="05000000000000000000" pitchFamily="2" charset="2"/>
                </a:rPr>
                <a:t>  préparés à partir de séquences génétiques</a:t>
              </a:r>
            </a:p>
            <a:p>
              <a:r>
                <a:rPr lang="fr-FR" sz="2400" b="1" dirty="0">
                  <a:sym typeface="Wingdings" panose="05000000000000000000" pitchFamily="2" charset="2"/>
                </a:rPr>
                <a:t> spécifiques aux lymphocytes issus de patients ayant eu la COVID-19 produits </a:t>
              </a:r>
            </a:p>
            <a:p>
              <a:r>
                <a:rPr lang="fr-FR" sz="2400" b="1" dirty="0">
                  <a:sym typeface="Wingdings" panose="05000000000000000000" pitchFamily="2" charset="2"/>
                </a:rPr>
                <a:t>en laboratoire.</a:t>
              </a:r>
              <a:endParaRPr lang="fr-FR" sz="2400" b="1" dirty="0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BBCED48-24BA-477F-AF03-E6734B949F7B}"/>
                </a:ext>
              </a:extLst>
            </p:cNvPr>
            <p:cNvSpPr txBox="1"/>
            <p:nvPr/>
          </p:nvSpPr>
          <p:spPr>
            <a:xfrm>
              <a:off x="688975" y="142525"/>
              <a:ext cx="1054506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Immunité innée, immunité active et immunité passive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66621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EE49A70F-4E6B-4C4A-8976-F3EF8F88164A}"/>
              </a:ext>
            </a:extLst>
          </p:cNvPr>
          <p:cNvGrpSpPr/>
          <p:nvPr/>
        </p:nvGrpSpPr>
        <p:grpSpPr>
          <a:xfrm>
            <a:off x="1461566" y="49581"/>
            <a:ext cx="8735468" cy="6584679"/>
            <a:chOff x="1461566" y="49581"/>
            <a:chExt cx="8735468" cy="6584679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C694B8A2-C095-4EA8-8E83-0F3CDF89CEBC}"/>
                </a:ext>
              </a:extLst>
            </p:cNvPr>
            <p:cNvGrpSpPr/>
            <p:nvPr/>
          </p:nvGrpSpPr>
          <p:grpSpPr>
            <a:xfrm>
              <a:off x="1461566" y="49581"/>
              <a:ext cx="8735468" cy="6584679"/>
              <a:chOff x="1461566" y="49581"/>
              <a:chExt cx="8735468" cy="6584679"/>
            </a:xfrm>
          </p:grpSpPr>
          <p:pic>
            <p:nvPicPr>
              <p:cNvPr id="5" name="Image 4">
                <a:extLst>
                  <a:ext uri="{FF2B5EF4-FFF2-40B4-BE49-F238E27FC236}">
                    <a16:creationId xmlns:a16="http://schemas.microsoft.com/office/drawing/2014/main" id="{FB2BE35D-0488-405B-A526-9DB6D15A28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3726765" y="491001"/>
                <a:ext cx="4904723" cy="6099464"/>
              </a:xfrm>
              <a:prstGeom prst="rect">
                <a:avLst/>
              </a:prstGeom>
            </p:spPr>
          </p:pic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FAE9769E-7CB7-45DA-B9EB-AA3C44B3B127}"/>
                  </a:ext>
                </a:extLst>
              </p:cNvPr>
              <p:cNvSpPr txBox="1"/>
              <p:nvPr/>
            </p:nvSpPr>
            <p:spPr>
              <a:xfrm>
                <a:off x="1461566" y="49581"/>
                <a:ext cx="87354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800" b="1" dirty="0">
                    <a:solidFill>
                      <a:srgbClr val="A5002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RECAPITULATION : Comment on développe son immunité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C112045-579A-42AC-85FF-C6BF5D4C2A4F}"/>
                  </a:ext>
                </a:extLst>
              </p:cNvPr>
              <p:cNvSpPr/>
              <p:nvPr/>
            </p:nvSpPr>
            <p:spPr>
              <a:xfrm>
                <a:off x="5829300" y="654627"/>
                <a:ext cx="2192482" cy="6026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4BB2D898-CA3C-42AB-9006-E0B4534E0A5F}"/>
                  </a:ext>
                </a:extLst>
              </p:cNvPr>
              <p:cNvSpPr txBox="1"/>
              <p:nvPr/>
            </p:nvSpPr>
            <p:spPr>
              <a:xfrm>
                <a:off x="5238184" y="1633999"/>
                <a:ext cx="1080745" cy="5386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dirty="0"/>
                  <a:t> </a:t>
                </a:r>
                <a:r>
                  <a:rPr lang="fr-FR" sz="1100" b="1" dirty="0"/>
                  <a:t>1-Pénétration </a:t>
                </a:r>
              </a:p>
              <a:p>
                <a:pPr algn="ctr"/>
                <a:r>
                  <a:rPr lang="fr-FR" sz="1100" b="1" dirty="0"/>
                  <a:t>du virus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3697E372-B079-44C7-AB12-1A8725D5991B}"/>
                  </a:ext>
                </a:extLst>
              </p:cNvPr>
              <p:cNvSpPr txBox="1"/>
              <p:nvPr/>
            </p:nvSpPr>
            <p:spPr>
              <a:xfrm>
                <a:off x="7013863" y="2337954"/>
                <a:ext cx="1197700" cy="27699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200" b="1" dirty="0">
                    <a:solidFill>
                      <a:srgbClr val="A50021"/>
                    </a:solidFill>
                  </a:rPr>
                  <a:t>Récepteur ACE2</a:t>
                </a: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F8A10795-3187-424B-AFE7-485EAB46AE32}"/>
                  </a:ext>
                </a:extLst>
              </p:cNvPr>
              <p:cNvSpPr txBox="1"/>
              <p:nvPr/>
            </p:nvSpPr>
            <p:spPr>
              <a:xfrm>
                <a:off x="5457088" y="2313685"/>
                <a:ext cx="1157689" cy="43088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100" b="1" dirty="0"/>
                  <a:t>2- Le virus entre </a:t>
                </a:r>
              </a:p>
              <a:p>
                <a:pPr algn="ctr"/>
                <a:r>
                  <a:rPr lang="fr-FR" sz="1100" b="1" dirty="0"/>
                  <a:t>dans la cellule</a:t>
                </a: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F046A90-2243-4189-9844-C8045865EE5E}"/>
                  </a:ext>
                </a:extLst>
              </p:cNvPr>
              <p:cNvSpPr txBox="1"/>
              <p:nvPr/>
            </p:nvSpPr>
            <p:spPr>
              <a:xfrm>
                <a:off x="5864781" y="3450511"/>
                <a:ext cx="1994457" cy="43088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/>
                  <a:t>3-le virus fusionne avec</a:t>
                </a:r>
              </a:p>
              <a:p>
                <a:r>
                  <a:rPr lang="fr-FR" sz="1100" b="1" dirty="0"/>
                  <a:t>des vésicules et libère son ARN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E66929BD-F28A-4462-96C3-0D5DBC05A414}"/>
                  </a:ext>
                </a:extLst>
              </p:cNvPr>
              <p:cNvSpPr txBox="1"/>
              <p:nvPr/>
            </p:nvSpPr>
            <p:spPr>
              <a:xfrm>
                <a:off x="3858638" y="2526629"/>
                <a:ext cx="1499128" cy="26161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/>
                  <a:t>4-Assemblage du virus</a:t>
                </a: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5A7DC75-B8E5-41BB-9471-144F2E4EDA2B}"/>
                  </a:ext>
                </a:extLst>
              </p:cNvPr>
              <p:cNvSpPr txBox="1"/>
              <p:nvPr/>
            </p:nvSpPr>
            <p:spPr>
              <a:xfrm>
                <a:off x="3858638" y="3429000"/>
                <a:ext cx="870751" cy="43088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/>
                  <a:t>5-libération</a:t>
                </a:r>
              </a:p>
              <a:p>
                <a:r>
                  <a:rPr lang="fr-FR" sz="1100" b="1" dirty="0"/>
                  <a:t>du virus</a:t>
                </a: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C870528B-9116-43AB-B214-2CCDEB90C15B}"/>
                  </a:ext>
                </a:extLst>
              </p:cNvPr>
              <p:cNvSpPr txBox="1"/>
              <p:nvPr/>
            </p:nvSpPr>
            <p:spPr>
              <a:xfrm>
                <a:off x="4915638" y="2769173"/>
                <a:ext cx="1167306" cy="430887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100" b="1" dirty="0"/>
                  <a:t>ARN viral traduit</a:t>
                </a:r>
              </a:p>
              <a:p>
                <a:pPr algn="ctr"/>
                <a:r>
                  <a:rPr lang="fr-FR" sz="1100" b="1" dirty="0"/>
                  <a:t>en protéines.</a:t>
                </a:r>
              </a:p>
            </p:txBody>
          </p:sp>
          <p:cxnSp>
            <p:nvCxnSpPr>
              <p:cNvPr id="15" name="Connecteur droit avec flèche 14">
                <a:extLst>
                  <a:ext uri="{FF2B5EF4-FFF2-40B4-BE49-F238E27FC236}">
                    <a16:creationId xmlns:a16="http://schemas.microsoft.com/office/drawing/2014/main" id="{E5097278-1AFF-48CB-B9EC-83BC12681661}"/>
                  </a:ext>
                </a:extLst>
              </p:cNvPr>
              <p:cNvCxnSpPr/>
              <p:nvPr/>
            </p:nvCxnSpPr>
            <p:spPr>
              <a:xfrm flipH="1">
                <a:off x="5101936" y="3200060"/>
                <a:ext cx="762845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AD5E448E-B0BA-4ADC-8026-ABBDEF546D76}"/>
                  </a:ext>
                </a:extLst>
              </p:cNvPr>
              <p:cNvSpPr/>
              <p:nvPr/>
            </p:nvSpPr>
            <p:spPr>
              <a:xfrm>
                <a:off x="5864781" y="4125191"/>
                <a:ext cx="2614201" cy="9351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773610F0-1470-488D-A76E-C9FB6CAAB019}"/>
                  </a:ext>
                </a:extLst>
              </p:cNvPr>
              <p:cNvSpPr txBox="1"/>
              <p:nvPr/>
            </p:nvSpPr>
            <p:spPr>
              <a:xfrm>
                <a:off x="4942478" y="4460209"/>
                <a:ext cx="2307043" cy="6001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100" b="1" dirty="0"/>
                  <a:t>Virus ingéré par une cellule</a:t>
                </a:r>
              </a:p>
              <a:p>
                <a:pPr algn="ctr"/>
                <a:r>
                  <a:rPr lang="fr-FR" sz="1100" b="1" dirty="0"/>
                  <a:t>(APC) capable de présenter</a:t>
                </a:r>
              </a:p>
              <a:p>
                <a:pPr algn="ctr"/>
                <a:r>
                  <a:rPr lang="fr-FR" sz="1100" b="1" dirty="0"/>
                  <a:t>l’antigène a une cellule « T-helper » 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53DD88A-5C84-4724-AFBA-21A516EF2F3B}"/>
                  </a:ext>
                </a:extLst>
              </p:cNvPr>
              <p:cNvSpPr txBox="1"/>
              <p:nvPr/>
            </p:nvSpPr>
            <p:spPr>
              <a:xfrm>
                <a:off x="6601034" y="5772486"/>
                <a:ext cx="1702710" cy="86177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000" b="1" dirty="0"/>
                  <a:t>Cellules « mémoire » à</a:t>
                </a:r>
              </a:p>
              <a:p>
                <a:pPr algn="ctr"/>
                <a:r>
                  <a:rPr lang="fr-FR" sz="1000" b="1" dirty="0"/>
                  <a:t>longue durée de vie qui</a:t>
                </a:r>
              </a:p>
              <a:p>
                <a:pPr algn="ctr"/>
                <a:r>
                  <a:rPr lang="fr-FR" sz="1000" b="1" dirty="0"/>
                  <a:t>Reconnaissent le virus et</a:t>
                </a:r>
              </a:p>
              <a:p>
                <a:pPr algn="ctr"/>
                <a:r>
                  <a:rPr lang="fr-FR" sz="1000" b="1" dirty="0"/>
                  <a:t>fournissent l’immunité pour</a:t>
                </a:r>
              </a:p>
              <a:p>
                <a:pPr algn="ctr"/>
                <a:r>
                  <a:rPr lang="fr-FR" sz="1000" b="1" dirty="0"/>
                  <a:t> des mois ou des années</a:t>
                </a:r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E16BEAEE-B963-46A2-8B1C-080CA0ADC3FA}"/>
                  </a:ext>
                </a:extLst>
              </p:cNvPr>
              <p:cNvSpPr txBox="1"/>
              <p:nvPr/>
            </p:nvSpPr>
            <p:spPr>
              <a:xfrm>
                <a:off x="3956362" y="6181475"/>
                <a:ext cx="881972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100" b="1" dirty="0"/>
                  <a:t>Cellule T </a:t>
                </a:r>
              </a:p>
              <a:p>
                <a:pPr algn="ctr"/>
                <a:r>
                  <a:rPr lang="fr-FR" sz="1100" b="1" dirty="0"/>
                  <a:t>cytotoxique</a:t>
                </a: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5BAC4AB-E194-4064-A6CD-D78DAF71EE0B}"/>
                  </a:ext>
                </a:extLst>
              </p:cNvPr>
              <p:cNvSpPr txBox="1"/>
              <p:nvPr/>
            </p:nvSpPr>
            <p:spPr>
              <a:xfrm>
                <a:off x="3837856" y="5702516"/>
                <a:ext cx="675185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100" b="1" dirty="0"/>
                  <a:t>Cellule</a:t>
                </a:r>
              </a:p>
              <a:p>
                <a:pPr algn="ctr"/>
                <a:r>
                  <a:rPr lang="fr-FR" sz="1100" b="1" dirty="0"/>
                  <a:t>T-helper</a:t>
                </a: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01DED23E-7DB3-4F76-8425-3FF850F4E621}"/>
                  </a:ext>
                </a:extLst>
              </p:cNvPr>
              <p:cNvSpPr txBox="1"/>
              <p:nvPr/>
            </p:nvSpPr>
            <p:spPr>
              <a:xfrm>
                <a:off x="6345093" y="5271629"/>
                <a:ext cx="1160895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100" b="1" dirty="0"/>
                  <a:t>Anticorps</a:t>
                </a:r>
              </a:p>
              <a:p>
                <a:pPr algn="ctr"/>
                <a:r>
                  <a:rPr lang="fr-FR" sz="1100" b="1" dirty="0"/>
                  <a:t>Anti-coronavirus</a:t>
                </a: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91B0BECE-EBF3-4B74-BB9E-1D630F908AFD}"/>
                  </a:ext>
                </a:extLst>
              </p:cNvPr>
              <p:cNvSpPr txBox="1"/>
              <p:nvPr/>
            </p:nvSpPr>
            <p:spPr>
              <a:xfrm>
                <a:off x="4409118" y="5162001"/>
                <a:ext cx="692818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/>
                  <a:t>Cellule B</a:t>
                </a:r>
              </a:p>
            </p:txBody>
          </p:sp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D5B7E26A-1E1A-4C57-A77A-1CAA72397DE6}"/>
                  </a:ext>
                </a:extLst>
              </p:cNvPr>
              <p:cNvSpPr txBox="1"/>
              <p:nvPr/>
            </p:nvSpPr>
            <p:spPr>
              <a:xfrm>
                <a:off x="6037957" y="5859165"/>
                <a:ext cx="660758" cy="43088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100" b="1" dirty="0"/>
                  <a:t>Cellule </a:t>
                </a:r>
              </a:p>
              <a:p>
                <a:r>
                  <a:rPr lang="fr-FR" sz="1100" b="1" dirty="0"/>
                  <a:t>détruite</a:t>
                </a:r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38E9285D-ED7B-4EC7-8207-5648E056443D}"/>
                  </a:ext>
                </a:extLst>
              </p:cNvPr>
              <p:cNvSpPr txBox="1"/>
              <p:nvPr/>
            </p:nvSpPr>
            <p:spPr>
              <a:xfrm>
                <a:off x="4336823" y="1216638"/>
                <a:ext cx="418704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000" b="1" dirty="0"/>
                  <a:t>ARN</a:t>
                </a: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4D3694AA-58A4-4365-AEF5-55A33E07A341}"/>
                  </a:ext>
                </a:extLst>
              </p:cNvPr>
              <p:cNvSpPr txBox="1"/>
              <p:nvPr/>
            </p:nvSpPr>
            <p:spPr>
              <a:xfrm>
                <a:off x="3650818" y="707854"/>
                <a:ext cx="947695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000" b="1" dirty="0"/>
                  <a:t>Protéine spike</a:t>
                </a: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0AE4E3F-8800-4465-B684-BFE5607031FD}"/>
                  </a:ext>
                </a:extLst>
              </p:cNvPr>
              <p:cNvSpPr txBox="1"/>
              <p:nvPr/>
            </p:nvSpPr>
            <p:spPr>
              <a:xfrm>
                <a:off x="3890639" y="960357"/>
                <a:ext cx="782587" cy="24622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1000" b="1" dirty="0"/>
                  <a:t>Protéine M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6D52D85D-4696-4846-BA10-F336869A7B70}"/>
                  </a:ext>
                </a:extLst>
              </p:cNvPr>
              <p:cNvSpPr/>
              <p:nvPr/>
            </p:nvSpPr>
            <p:spPr>
              <a:xfrm>
                <a:off x="8478982" y="491001"/>
                <a:ext cx="170078" cy="61432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DE33C38-86AF-4424-ABDA-EA350CEE8E54}"/>
                  </a:ext>
                </a:extLst>
              </p:cNvPr>
              <p:cNvSpPr/>
              <p:nvPr/>
            </p:nvSpPr>
            <p:spPr>
              <a:xfrm>
                <a:off x="3726765" y="491001"/>
                <a:ext cx="152858" cy="61432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4" name="Connecteur droit avec flèche 3">
              <a:extLst>
                <a:ext uri="{FF2B5EF4-FFF2-40B4-BE49-F238E27FC236}">
                  <a16:creationId xmlns:a16="http://schemas.microsoft.com/office/drawing/2014/main" id="{15951941-A7A0-49EE-93A2-176FF1DC09CC}"/>
                </a:ext>
              </a:extLst>
            </p:cNvPr>
            <p:cNvCxnSpPr/>
            <p:nvPr/>
          </p:nvCxnSpPr>
          <p:spPr>
            <a:xfrm>
              <a:off x="6463145" y="5756564"/>
              <a:ext cx="126769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80202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46656B0-3240-41BA-8AA5-651735438D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859" y="1361141"/>
            <a:ext cx="7243482" cy="510091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29B6566-DAE1-4F48-8DC0-4CBF19A43CD9}"/>
              </a:ext>
            </a:extLst>
          </p:cNvPr>
          <p:cNvSpPr txBox="1"/>
          <p:nvPr/>
        </p:nvSpPr>
        <p:spPr>
          <a:xfrm>
            <a:off x="3149600" y="395941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4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Approches vaccinales</a:t>
            </a:r>
          </a:p>
        </p:txBody>
      </p:sp>
    </p:spTree>
    <p:extLst>
      <p:ext uri="{BB962C8B-B14F-4D97-AF65-F5344CB8AC3E}">
        <p14:creationId xmlns:p14="http://schemas.microsoft.com/office/powerpoint/2010/main" val="4948758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hlinkClick r:id="rId3"/>
            <a:extLst>
              <a:ext uri="{FF2B5EF4-FFF2-40B4-BE49-F238E27FC236}">
                <a16:creationId xmlns:a16="http://schemas.microsoft.com/office/drawing/2014/main" id="{4C5B4FB1-23A1-4281-ACB4-D322C39F1C8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49" y="1210277"/>
            <a:ext cx="5593977" cy="3662938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CA7C49B-64BF-4DC0-8450-6A975489E336}"/>
              </a:ext>
            </a:extLst>
          </p:cNvPr>
          <p:cNvSpPr txBox="1"/>
          <p:nvPr/>
        </p:nvSpPr>
        <p:spPr>
          <a:xfrm>
            <a:off x="2358949" y="333487"/>
            <a:ext cx="7171873" cy="6536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 COUPABLE : SARS-CoV-2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AEA07C-CFE8-4AD2-A2E6-67EC12D12DE2}"/>
              </a:ext>
            </a:extLst>
          </p:cNvPr>
          <p:cNvSpPr/>
          <p:nvPr/>
        </p:nvSpPr>
        <p:spPr>
          <a:xfrm>
            <a:off x="546100" y="5096332"/>
            <a:ext cx="11010900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fr-FR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Les coronavirus sont un groupe de virus qui ont une apparence de halo, ou de couronne (corona) lorsqu’on les observe au microscope électronique. </a:t>
            </a:r>
            <a:r>
              <a:rPr lang="fr-FR" sz="2400" i="1" u="sng" dirty="0">
                <a:ea typeface="Calibri" panose="020F0502020204030204" pitchFamily="34" charset="0"/>
                <a:cs typeface="Times New Roman" panose="02020603050405020304" pitchFamily="18" charset="0"/>
              </a:rPr>
              <a:t>Centers for </a:t>
            </a:r>
            <a:r>
              <a:rPr lang="fr-FR" sz="2400" i="1" u="sng" dirty="0" err="1">
                <a:ea typeface="Calibri" panose="020F0502020204030204" pitchFamily="34" charset="0"/>
                <a:cs typeface="Times New Roman" panose="02020603050405020304" pitchFamily="18" charset="0"/>
              </a:rPr>
              <a:t>Disease</a:t>
            </a:r>
            <a:r>
              <a:rPr lang="fr-FR" sz="2400" i="1" u="sng" dirty="0">
                <a:ea typeface="Calibri" panose="020F0502020204030204" pitchFamily="34" charset="0"/>
                <a:cs typeface="Times New Roman" panose="02020603050405020304" pitchFamily="18" charset="0"/>
              </a:rPr>
              <a:t> Control and Prevention/</a:t>
            </a:r>
            <a:endParaRPr lang="fr-FR" i="1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F619464D-FFD1-486A-910F-D4AB4CAF7064}"/>
              </a:ext>
            </a:extLst>
          </p:cNvPr>
          <p:cNvCxnSpPr>
            <a:cxnSpLocks/>
          </p:cNvCxnSpPr>
          <p:nvPr/>
        </p:nvCxnSpPr>
        <p:spPr>
          <a:xfrm>
            <a:off x="2092939" y="4488674"/>
            <a:ext cx="1785345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0E7835FE-2CB2-4A6C-9662-68433787035B}"/>
              </a:ext>
            </a:extLst>
          </p:cNvPr>
          <p:cNvSpPr txBox="1"/>
          <p:nvPr/>
        </p:nvSpPr>
        <p:spPr>
          <a:xfrm>
            <a:off x="2370103" y="4469129"/>
            <a:ext cx="1540806" cy="461665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FFFF00"/>
                </a:solidFill>
              </a:rPr>
              <a:t>60-125 nm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2C81080-4139-4D8A-B9B5-BFA8C8A65DC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0370" y="1210276"/>
            <a:ext cx="5885166" cy="36629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76485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B10D54B6-222E-420E-8FDB-43B71D4ED58E}"/>
              </a:ext>
            </a:extLst>
          </p:cNvPr>
          <p:cNvGrpSpPr/>
          <p:nvPr/>
        </p:nvGrpSpPr>
        <p:grpSpPr>
          <a:xfrm>
            <a:off x="121023" y="116245"/>
            <a:ext cx="11949954" cy="6550204"/>
            <a:chOff x="121023" y="116245"/>
            <a:chExt cx="11949954" cy="65502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D555B4BA-3322-4841-B58C-F70780B510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250" r="-299"/>
            <a:stretch/>
          </p:blipFill>
          <p:spPr>
            <a:xfrm>
              <a:off x="121023" y="595849"/>
              <a:ext cx="11949954" cy="6070600"/>
            </a:xfrm>
            <a:prstGeom prst="rect">
              <a:avLst/>
            </a:prstGeom>
          </p:spPr>
        </p:pic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3C62D216-C4CA-4803-84A3-FF220B58157B}"/>
                </a:ext>
              </a:extLst>
            </p:cNvPr>
            <p:cNvSpPr txBox="1"/>
            <p:nvPr/>
          </p:nvSpPr>
          <p:spPr>
            <a:xfrm>
              <a:off x="628650" y="116245"/>
              <a:ext cx="1094105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Approches vaccinales : le long cheminement vers un vaccin…le passé?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5615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e 26">
            <a:extLst>
              <a:ext uri="{FF2B5EF4-FFF2-40B4-BE49-F238E27FC236}">
                <a16:creationId xmlns:a16="http://schemas.microsoft.com/office/drawing/2014/main" id="{32737BC9-E7F5-4FC0-BDA8-390980C3C896}"/>
              </a:ext>
            </a:extLst>
          </p:cNvPr>
          <p:cNvGrpSpPr/>
          <p:nvPr/>
        </p:nvGrpSpPr>
        <p:grpSpPr>
          <a:xfrm>
            <a:off x="356053" y="63055"/>
            <a:ext cx="11361125" cy="6520831"/>
            <a:chOff x="356053" y="63055"/>
            <a:chExt cx="11361125" cy="6520831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4500DA64-4DA8-4F62-B245-B08FCDFD84BB}"/>
                </a:ext>
              </a:extLst>
            </p:cNvPr>
            <p:cNvGrpSpPr/>
            <p:nvPr/>
          </p:nvGrpSpPr>
          <p:grpSpPr>
            <a:xfrm>
              <a:off x="356053" y="63055"/>
              <a:ext cx="11361125" cy="6520831"/>
              <a:chOff x="356053" y="63055"/>
              <a:chExt cx="11361125" cy="6520831"/>
            </a:xfrm>
          </p:grpSpPr>
          <p:grpSp>
            <p:nvGrpSpPr>
              <p:cNvPr id="3" name="Groupe 2">
                <a:extLst>
                  <a:ext uri="{FF2B5EF4-FFF2-40B4-BE49-F238E27FC236}">
                    <a16:creationId xmlns:a16="http://schemas.microsoft.com/office/drawing/2014/main" id="{B806A7B6-70E3-4E85-8498-749F882C14E4}"/>
                  </a:ext>
                </a:extLst>
              </p:cNvPr>
              <p:cNvGrpSpPr/>
              <p:nvPr/>
            </p:nvGrpSpPr>
            <p:grpSpPr>
              <a:xfrm>
                <a:off x="489483" y="781889"/>
                <a:ext cx="11227695" cy="5801997"/>
                <a:chOff x="105016" y="251948"/>
                <a:chExt cx="11227695" cy="5801997"/>
              </a:xfrm>
            </p:grpSpPr>
            <p:pic>
              <p:nvPicPr>
                <p:cNvPr id="6" name="Image 5">
                  <a:extLst>
                    <a:ext uri="{FF2B5EF4-FFF2-40B4-BE49-F238E27FC236}">
                      <a16:creationId xmlns:a16="http://schemas.microsoft.com/office/drawing/2014/main" id="{FE7D1F3B-4720-471B-9891-E8956540A8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2312894" y="999564"/>
                  <a:ext cx="7566212" cy="4858871"/>
                </a:xfrm>
                <a:prstGeom prst="rect">
                  <a:avLst/>
                </a:prstGeom>
              </p:spPr>
            </p:pic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C041D97C-6A8D-495E-992C-4C02850981A6}"/>
                    </a:ext>
                  </a:extLst>
                </p:cNvPr>
                <p:cNvSpPr/>
                <p:nvPr/>
              </p:nvSpPr>
              <p:spPr>
                <a:xfrm>
                  <a:off x="8544283" y="1246941"/>
                  <a:ext cx="1714500" cy="1215736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dirty="0"/>
                </a:p>
              </p:txBody>
            </p:sp>
            <p:sp>
              <p:nvSpPr>
                <p:cNvPr id="8" name="ZoneTexte 7">
                  <a:extLst>
                    <a:ext uri="{FF2B5EF4-FFF2-40B4-BE49-F238E27FC236}">
                      <a16:creationId xmlns:a16="http://schemas.microsoft.com/office/drawing/2014/main" id="{F04A61B3-D386-4F50-B5E6-65587F054586}"/>
                    </a:ext>
                  </a:extLst>
                </p:cNvPr>
                <p:cNvSpPr txBox="1"/>
                <p:nvPr/>
              </p:nvSpPr>
              <p:spPr>
                <a:xfrm>
                  <a:off x="105016" y="327779"/>
                  <a:ext cx="3655553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/>
                    <a:t>Vecteur viral capable de se répliquer</a:t>
                  </a:r>
                </a:p>
                <a:p>
                  <a:r>
                    <a:rPr lang="fr-FR" b="1" dirty="0"/>
                    <a:t>      (comme celui de la rougeole)</a:t>
                  </a:r>
                </a:p>
              </p:txBody>
            </p:sp>
            <p:sp>
              <p:nvSpPr>
                <p:cNvPr id="9" name="ZoneTexte 8">
                  <a:extLst>
                    <a:ext uri="{FF2B5EF4-FFF2-40B4-BE49-F238E27FC236}">
                      <a16:creationId xmlns:a16="http://schemas.microsoft.com/office/drawing/2014/main" id="{C762C705-6B8F-4249-85F3-CC1F556482CB}"/>
                    </a:ext>
                  </a:extLst>
                </p:cNvPr>
                <p:cNvSpPr txBox="1"/>
                <p:nvPr/>
              </p:nvSpPr>
              <p:spPr>
                <a:xfrm>
                  <a:off x="4835188" y="251948"/>
                  <a:ext cx="2706062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b="1" dirty="0"/>
                    <a:t>Vecteur viral non réplicatif</a:t>
                  </a:r>
                </a:p>
                <a:p>
                  <a:pPr algn="ctr"/>
                  <a:r>
                    <a:rPr lang="fr-FR" b="1" dirty="0"/>
                    <a:t>(comme adénovirus</a:t>
                  </a:r>
                  <a:r>
                    <a:rPr lang="fr-FR" dirty="0"/>
                    <a:t>)</a:t>
                  </a:r>
                </a:p>
              </p:txBody>
            </p:sp>
            <p:sp>
              <p:nvSpPr>
                <p:cNvPr id="10" name="ZoneTexte 9">
                  <a:extLst>
                    <a:ext uri="{FF2B5EF4-FFF2-40B4-BE49-F238E27FC236}">
                      <a16:creationId xmlns:a16="http://schemas.microsoft.com/office/drawing/2014/main" id="{FD0E7A6F-3A27-4371-8813-C7E2D3F1EA31}"/>
                    </a:ext>
                  </a:extLst>
                </p:cNvPr>
                <p:cNvSpPr txBox="1"/>
                <p:nvPr/>
              </p:nvSpPr>
              <p:spPr>
                <a:xfrm>
                  <a:off x="7979441" y="999563"/>
                  <a:ext cx="2279342" cy="80021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b="1" dirty="0"/>
                    <a:t>Sous-unité protéiques</a:t>
                  </a:r>
                </a:p>
                <a:p>
                  <a:pPr algn="ctr"/>
                  <a:r>
                    <a:rPr lang="fr-FR" sz="1400" b="1" dirty="0"/>
                    <a:t>(souvent besoin d’adjuvants</a:t>
                  </a:r>
                </a:p>
                <a:p>
                  <a:pPr algn="ctr"/>
                  <a:r>
                    <a:rPr lang="fr-FR" sz="1400" b="1" dirty="0"/>
                    <a:t>stimulant réponse immune)</a:t>
                  </a:r>
                </a:p>
              </p:txBody>
            </p:sp>
            <p:sp>
              <p:nvSpPr>
                <p:cNvPr id="11" name="ZoneTexte 10">
                  <a:extLst>
                    <a:ext uri="{FF2B5EF4-FFF2-40B4-BE49-F238E27FC236}">
                      <a16:creationId xmlns:a16="http://schemas.microsoft.com/office/drawing/2014/main" id="{1623FCC8-C209-4E2A-AD51-8D63C1513FD4}"/>
                    </a:ext>
                  </a:extLst>
                </p:cNvPr>
                <p:cNvSpPr txBox="1"/>
                <p:nvPr/>
              </p:nvSpPr>
              <p:spPr>
                <a:xfrm>
                  <a:off x="7417269" y="2859508"/>
                  <a:ext cx="125303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chemeClr val="accent6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Protéine M</a:t>
                  </a:r>
                </a:p>
              </p:txBody>
            </p:sp>
            <p:sp>
              <p:nvSpPr>
                <p:cNvPr id="12" name="ZoneTexte 11">
                  <a:extLst>
                    <a:ext uri="{FF2B5EF4-FFF2-40B4-BE49-F238E27FC236}">
                      <a16:creationId xmlns:a16="http://schemas.microsoft.com/office/drawing/2014/main" id="{DA83F258-8766-42E0-9706-82D61ED3DF92}"/>
                    </a:ext>
                  </a:extLst>
                </p:cNvPr>
                <p:cNvSpPr txBox="1"/>
                <p:nvPr/>
              </p:nvSpPr>
              <p:spPr>
                <a:xfrm>
                  <a:off x="6188219" y="2142356"/>
                  <a:ext cx="1051057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chemeClr val="accent6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Protéine </a:t>
                  </a:r>
                </a:p>
                <a:p>
                  <a:r>
                    <a:rPr lang="fr-FR" b="1" dirty="0">
                      <a:solidFill>
                        <a:schemeClr val="accent6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spike (S)</a:t>
                  </a:r>
                </a:p>
              </p:txBody>
            </p:sp>
            <p:sp>
              <p:nvSpPr>
                <p:cNvPr id="13" name="ZoneTexte 12">
                  <a:extLst>
                    <a:ext uri="{FF2B5EF4-FFF2-40B4-BE49-F238E27FC236}">
                      <a16:creationId xmlns:a16="http://schemas.microsoft.com/office/drawing/2014/main" id="{A7E36859-20B6-44BE-98F0-435093297DF4}"/>
                    </a:ext>
                  </a:extLst>
                </p:cNvPr>
                <p:cNvSpPr txBox="1"/>
                <p:nvPr/>
              </p:nvSpPr>
              <p:spPr>
                <a:xfrm>
                  <a:off x="3613614" y="738349"/>
                  <a:ext cx="1552797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chemeClr val="accent6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Gène protéine</a:t>
                  </a:r>
                </a:p>
                <a:p>
                  <a:pPr algn="ctr"/>
                  <a:r>
                    <a:rPr lang="fr-FR" b="1" dirty="0">
                      <a:solidFill>
                        <a:schemeClr val="accent6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« Spike » (S)</a:t>
                  </a:r>
                </a:p>
              </p:txBody>
            </p:sp>
            <p:sp>
              <p:nvSpPr>
                <p:cNvPr id="14" name="ZoneTexte 13">
                  <a:extLst>
                    <a:ext uri="{FF2B5EF4-FFF2-40B4-BE49-F238E27FC236}">
                      <a16:creationId xmlns:a16="http://schemas.microsoft.com/office/drawing/2014/main" id="{01DE8160-1E6A-4250-B48D-9579FA0D024B}"/>
                    </a:ext>
                  </a:extLst>
                </p:cNvPr>
                <p:cNvSpPr txBox="1"/>
                <p:nvPr/>
              </p:nvSpPr>
              <p:spPr>
                <a:xfrm>
                  <a:off x="3760569" y="1307341"/>
                  <a:ext cx="1415516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chemeClr val="accent6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Gènes viraux</a:t>
                  </a:r>
                </a:p>
              </p:txBody>
            </p:sp>
            <p:sp>
              <p:nvSpPr>
                <p:cNvPr id="15" name="ZoneTexte 14">
                  <a:extLst>
                    <a:ext uri="{FF2B5EF4-FFF2-40B4-BE49-F238E27FC236}">
                      <a16:creationId xmlns:a16="http://schemas.microsoft.com/office/drawing/2014/main" id="{E1363ED9-D3D8-4AE0-81DB-817C16481E29}"/>
                    </a:ext>
                  </a:extLst>
                </p:cNvPr>
                <p:cNvSpPr txBox="1"/>
                <p:nvPr/>
              </p:nvSpPr>
              <p:spPr>
                <a:xfrm>
                  <a:off x="6080586" y="989376"/>
                  <a:ext cx="1552797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chemeClr val="accent6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Gène protéine</a:t>
                  </a:r>
                </a:p>
                <a:p>
                  <a:pPr algn="ctr"/>
                  <a:r>
                    <a:rPr lang="fr-FR" b="1" dirty="0">
                      <a:solidFill>
                        <a:schemeClr val="accent6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« Spike » (S)</a:t>
                  </a:r>
                </a:p>
              </p:txBody>
            </p:sp>
            <p:sp>
              <p:nvSpPr>
                <p:cNvPr id="16" name="ZoneTexte 15">
                  <a:extLst>
                    <a:ext uri="{FF2B5EF4-FFF2-40B4-BE49-F238E27FC236}">
                      <a16:creationId xmlns:a16="http://schemas.microsoft.com/office/drawing/2014/main" id="{30E37442-DF81-401B-95D4-4B3658A8277E}"/>
                    </a:ext>
                  </a:extLst>
                </p:cNvPr>
                <p:cNvSpPr txBox="1"/>
                <p:nvPr/>
              </p:nvSpPr>
              <p:spPr>
                <a:xfrm>
                  <a:off x="6047117" y="1542235"/>
                  <a:ext cx="1826462" cy="646331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chemeClr val="accent6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Gènes viraux</a:t>
                  </a:r>
                </a:p>
                <a:p>
                  <a:pPr algn="ctr"/>
                  <a:r>
                    <a:rPr lang="fr-FR" b="1" dirty="0">
                      <a:solidFill>
                        <a:schemeClr val="accent6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(certains inactifs)</a:t>
                  </a:r>
                </a:p>
              </p:txBody>
            </p:sp>
            <p:sp>
              <p:nvSpPr>
                <p:cNvPr id="17" name="ZoneTexte 16">
                  <a:extLst>
                    <a:ext uri="{FF2B5EF4-FFF2-40B4-BE49-F238E27FC236}">
                      <a16:creationId xmlns:a16="http://schemas.microsoft.com/office/drawing/2014/main" id="{886ABE42-A60C-4577-B85F-98C4CFE3717B}"/>
                    </a:ext>
                  </a:extLst>
                </p:cNvPr>
                <p:cNvSpPr txBox="1"/>
                <p:nvPr/>
              </p:nvSpPr>
              <p:spPr>
                <a:xfrm>
                  <a:off x="9026951" y="2197875"/>
                  <a:ext cx="2305760" cy="10772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b="1" dirty="0"/>
                    <a:t>Particules mimétiques</a:t>
                  </a:r>
                </a:p>
                <a:p>
                  <a:pPr algn="ctr"/>
                  <a:r>
                    <a:rPr lang="fr-FR" b="1" dirty="0"/>
                    <a:t>de virus (VLP) </a:t>
                  </a:r>
                  <a:r>
                    <a:rPr lang="fr-FR" sz="1400" b="1" dirty="0"/>
                    <a:t>(non</a:t>
                  </a:r>
                </a:p>
                <a:p>
                  <a:pPr algn="ctr"/>
                  <a:r>
                    <a:rPr lang="fr-FR" sz="1400" b="1" dirty="0"/>
                    <a:t>infectieuses car dépourvues</a:t>
                  </a:r>
                </a:p>
                <a:p>
                  <a:pPr algn="ctr"/>
                  <a:r>
                    <a:rPr lang="fr-FR" sz="1400" b="1" dirty="0"/>
                    <a:t>de matériel génétique).</a:t>
                  </a:r>
                </a:p>
              </p:txBody>
            </p:sp>
            <p:sp>
              <p:nvSpPr>
                <p:cNvPr id="18" name="ZoneTexte 17">
                  <a:extLst>
                    <a:ext uri="{FF2B5EF4-FFF2-40B4-BE49-F238E27FC236}">
                      <a16:creationId xmlns:a16="http://schemas.microsoft.com/office/drawing/2014/main" id="{DA8593EC-563E-47F6-89D6-353A40633566}"/>
                    </a:ext>
                  </a:extLst>
                </p:cNvPr>
                <p:cNvSpPr txBox="1"/>
                <p:nvPr/>
              </p:nvSpPr>
              <p:spPr>
                <a:xfrm>
                  <a:off x="8635177" y="4072138"/>
                  <a:ext cx="2473049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chemeClr val="accent6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Virus-like </a:t>
                  </a:r>
                  <a:r>
                    <a:rPr lang="fr-FR" b="1" dirty="0" err="1">
                      <a:solidFill>
                        <a:schemeClr val="accent6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proteins</a:t>
                  </a:r>
                  <a:r>
                    <a:rPr lang="fr-FR" b="1" dirty="0">
                      <a:solidFill>
                        <a:schemeClr val="accent6">
                          <a:lumMod val="7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 (VLP)</a:t>
                  </a:r>
                </a:p>
              </p:txBody>
            </p:sp>
            <p:sp>
              <p:nvSpPr>
                <p:cNvPr id="19" name="ZoneTexte 18">
                  <a:extLst>
                    <a:ext uri="{FF2B5EF4-FFF2-40B4-BE49-F238E27FC236}">
                      <a16:creationId xmlns:a16="http://schemas.microsoft.com/office/drawing/2014/main" id="{6B95C7C9-CADF-4EB7-A913-39E676809CB4}"/>
                    </a:ext>
                  </a:extLst>
                </p:cNvPr>
                <p:cNvSpPr txBox="1"/>
                <p:nvPr/>
              </p:nvSpPr>
              <p:spPr>
                <a:xfrm>
                  <a:off x="3978064" y="5592280"/>
                  <a:ext cx="2413161" cy="46166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fr-FR" sz="2400" b="1" dirty="0"/>
                    <a:t>Réponse immune</a:t>
                  </a:r>
                </a:p>
              </p:txBody>
            </p:sp>
            <p:sp>
              <p:nvSpPr>
                <p:cNvPr id="20" name="ZoneTexte 19">
                  <a:extLst>
                    <a:ext uri="{FF2B5EF4-FFF2-40B4-BE49-F238E27FC236}">
                      <a16:creationId xmlns:a16="http://schemas.microsoft.com/office/drawing/2014/main" id="{B9DDA5B2-2C7C-4836-AAD4-97447DCC72AB}"/>
                    </a:ext>
                  </a:extLst>
                </p:cNvPr>
                <p:cNvSpPr txBox="1"/>
                <p:nvPr/>
              </p:nvSpPr>
              <p:spPr>
                <a:xfrm>
                  <a:off x="2072126" y="3237863"/>
                  <a:ext cx="1343188" cy="646331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rgbClr val="C00000"/>
                      </a:solidFill>
                    </a:rPr>
                    <a:t>Réplications</a:t>
                  </a:r>
                </a:p>
                <a:p>
                  <a:pPr algn="ctr"/>
                  <a:r>
                    <a:rPr lang="fr-FR" b="1" dirty="0">
                      <a:solidFill>
                        <a:srgbClr val="C00000"/>
                      </a:solidFill>
                    </a:rPr>
                    <a:t> du virus</a:t>
                  </a:r>
                </a:p>
              </p:txBody>
            </p:sp>
            <p:sp>
              <p:nvSpPr>
                <p:cNvPr id="21" name="ZoneTexte 20">
                  <a:extLst>
                    <a:ext uri="{FF2B5EF4-FFF2-40B4-BE49-F238E27FC236}">
                      <a16:creationId xmlns:a16="http://schemas.microsoft.com/office/drawing/2014/main" id="{743342B5-8BA7-45F8-B445-56A3714C3B8D}"/>
                    </a:ext>
                  </a:extLst>
                </p:cNvPr>
                <p:cNvSpPr txBox="1"/>
                <p:nvPr/>
              </p:nvSpPr>
              <p:spPr>
                <a:xfrm>
                  <a:off x="3844368" y="2281495"/>
                  <a:ext cx="1450013" cy="923330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fr-FR" b="1" dirty="0">
                      <a:solidFill>
                        <a:srgbClr val="C00000"/>
                      </a:solidFill>
                    </a:rPr>
                    <a:t>Cellule</a:t>
                  </a:r>
                </a:p>
                <a:p>
                  <a:pPr algn="ctr"/>
                  <a:r>
                    <a:rPr lang="fr-FR" b="1" dirty="0">
                      <a:solidFill>
                        <a:srgbClr val="C00000"/>
                      </a:solidFill>
                    </a:rPr>
                    <a:t>présentatrice</a:t>
                  </a:r>
                </a:p>
                <a:p>
                  <a:pPr algn="ctr"/>
                  <a:r>
                    <a:rPr lang="fr-FR" b="1" dirty="0">
                      <a:solidFill>
                        <a:srgbClr val="C00000"/>
                      </a:solidFill>
                    </a:rPr>
                    <a:t>d’antigène</a:t>
                  </a:r>
                  <a:endParaRPr lang="fr-FR" sz="1200" b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22" name="ZoneTexte 21">
                  <a:extLst>
                    <a:ext uri="{FF2B5EF4-FFF2-40B4-BE49-F238E27FC236}">
                      <a16:creationId xmlns:a16="http://schemas.microsoft.com/office/drawing/2014/main" id="{89AF84B8-CA12-404D-ABD7-7A08D0CF0D7A}"/>
                    </a:ext>
                  </a:extLst>
                </p:cNvPr>
                <p:cNvSpPr txBox="1"/>
                <p:nvPr/>
              </p:nvSpPr>
              <p:spPr>
                <a:xfrm>
                  <a:off x="5261999" y="4907228"/>
                  <a:ext cx="1301125" cy="64633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r>
                    <a:rPr lang="fr-FR" b="1" dirty="0">
                      <a:solidFill>
                        <a:srgbClr val="C00000"/>
                      </a:solidFill>
                    </a:rPr>
                    <a:t>Peptides de</a:t>
                  </a:r>
                </a:p>
                <a:p>
                  <a:r>
                    <a:rPr lang="fr-FR" b="1" dirty="0">
                      <a:solidFill>
                        <a:srgbClr val="C00000"/>
                      </a:solidFill>
                    </a:rPr>
                    <a:t>coronavirus</a:t>
                  </a:r>
                  <a:endParaRPr lang="fr-FR" sz="1200" b="1" dirty="0">
                    <a:solidFill>
                      <a:srgbClr val="C00000"/>
                    </a:solidFill>
                  </a:endParaRPr>
                </a:p>
              </p:txBody>
            </p:sp>
          </p:grpSp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65B703F0-8EAB-4A92-B07A-F879D23CE533}"/>
                  </a:ext>
                </a:extLst>
              </p:cNvPr>
              <p:cNvSpPr txBox="1"/>
              <p:nvPr/>
            </p:nvSpPr>
            <p:spPr>
              <a:xfrm>
                <a:off x="908726" y="63055"/>
                <a:ext cx="1040874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3600" b="1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Divers types de vaccins à vecteur viraux et protéiques</a:t>
                </a:r>
              </a:p>
            </p:txBody>
          </p:sp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DDA7C73C-EC79-472F-8B0F-5D477D8675C0}"/>
                  </a:ext>
                </a:extLst>
              </p:cNvPr>
              <p:cNvSpPr txBox="1"/>
              <p:nvPr/>
            </p:nvSpPr>
            <p:spPr>
              <a:xfrm>
                <a:off x="356053" y="5091914"/>
                <a:ext cx="3386889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b="1" dirty="0">
                    <a:solidFill>
                      <a:srgbClr val="006666"/>
                    </a:solidFill>
                  </a:rPr>
                  <a:t>Virus manipulés pour produire</a:t>
                </a:r>
              </a:p>
              <a:p>
                <a:r>
                  <a:rPr lang="fr-FR" b="1" dirty="0">
                    <a:solidFill>
                      <a:srgbClr val="006666"/>
                    </a:solidFill>
                  </a:rPr>
                  <a:t>des protéines de coronavirus.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b="1" dirty="0">
                    <a:solidFill>
                      <a:srgbClr val="006666"/>
                    </a:solidFill>
                  </a:rPr>
                  <a:t>Virus affaiblis ne peuvent pas</a:t>
                </a:r>
              </a:p>
              <a:p>
                <a:r>
                  <a:rPr lang="fr-FR" b="1" dirty="0">
                    <a:solidFill>
                      <a:srgbClr val="006666"/>
                    </a:solidFill>
                  </a:rPr>
                  <a:t>provoquer de maladie par </a:t>
                </a:r>
              </a:p>
              <a:p>
                <a:r>
                  <a:rPr lang="fr-FR" b="1" dirty="0">
                    <a:solidFill>
                      <a:srgbClr val="006666"/>
                    </a:solidFill>
                  </a:rPr>
                  <a:t>eux-mêmes.</a:t>
                </a:r>
              </a:p>
            </p:txBody>
          </p: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6BEC4A7-4E29-4E21-BE30-808BA1B786DD}"/>
                </a:ext>
              </a:extLst>
            </p:cNvPr>
            <p:cNvSpPr/>
            <p:nvPr/>
          </p:nvSpPr>
          <p:spPr>
            <a:xfrm>
              <a:off x="4734475" y="3916960"/>
              <a:ext cx="650325" cy="274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18766857-463E-4A3E-B777-BF2534C50FAD}"/>
                </a:ext>
              </a:extLst>
            </p:cNvPr>
            <p:cNvSpPr/>
            <p:nvPr/>
          </p:nvSpPr>
          <p:spPr>
            <a:xfrm>
              <a:off x="4734475" y="4191000"/>
              <a:ext cx="269325" cy="1237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992F70F9-C519-49A1-8757-F86C2534AE82}"/>
                </a:ext>
              </a:extLst>
            </p:cNvPr>
            <p:cNvCxnSpPr/>
            <p:nvPr/>
          </p:nvCxnSpPr>
          <p:spPr>
            <a:xfrm>
              <a:off x="4902200" y="3746500"/>
              <a:ext cx="0" cy="647700"/>
            </a:xfrm>
            <a:prstGeom prst="straightConnector1">
              <a:avLst/>
            </a:prstGeom>
            <a:ln w="381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369041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50EB1E5C-BAE0-4D2C-99B8-231D3634E5DC}"/>
              </a:ext>
            </a:extLst>
          </p:cNvPr>
          <p:cNvGrpSpPr/>
          <p:nvPr/>
        </p:nvGrpSpPr>
        <p:grpSpPr>
          <a:xfrm>
            <a:off x="232243" y="196213"/>
            <a:ext cx="11463981" cy="6607181"/>
            <a:chOff x="232243" y="196213"/>
            <a:chExt cx="11463981" cy="660718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08FE2CBE-DE01-48E2-AAB2-2BCD7E1D5DAD}"/>
                </a:ext>
              </a:extLst>
            </p:cNvPr>
            <p:cNvSpPr txBox="1"/>
            <p:nvPr/>
          </p:nvSpPr>
          <p:spPr>
            <a:xfrm>
              <a:off x="2887696" y="196213"/>
              <a:ext cx="673517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6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Vaccins à base d’acides nucléiques</a:t>
              </a:r>
            </a:p>
          </p:txBody>
        </p: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D962EE88-3D39-43AE-8BD9-58EBF978ACC1}"/>
                </a:ext>
              </a:extLst>
            </p:cNvPr>
            <p:cNvGrpSpPr/>
            <p:nvPr/>
          </p:nvGrpSpPr>
          <p:grpSpPr>
            <a:xfrm>
              <a:off x="3207095" y="1891405"/>
              <a:ext cx="8068386" cy="4911989"/>
              <a:chOff x="2052359" y="780596"/>
              <a:chExt cx="8068386" cy="4911989"/>
            </a:xfrm>
          </p:grpSpPr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B57AF089-84A3-41F4-9C4A-A1663A6082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92810" y="1214717"/>
                <a:ext cx="7135906" cy="4428565"/>
              </a:xfrm>
              <a:prstGeom prst="rect">
                <a:avLst/>
              </a:prstGeom>
            </p:spPr>
          </p:pic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13F3C6A1-28E1-4A01-97DE-F02014443B73}"/>
                  </a:ext>
                </a:extLst>
              </p:cNvPr>
              <p:cNvSpPr txBox="1"/>
              <p:nvPr/>
            </p:nvSpPr>
            <p:spPr>
              <a:xfrm>
                <a:off x="7297016" y="4324989"/>
                <a:ext cx="2034020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fr-FR" b="1" dirty="0"/>
                  <a:t>Réponse immune</a:t>
                </a: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94870778-D249-405B-8491-EF74490833F7}"/>
                  </a:ext>
                </a:extLst>
              </p:cNvPr>
              <p:cNvSpPr txBox="1"/>
              <p:nvPr/>
            </p:nvSpPr>
            <p:spPr>
              <a:xfrm>
                <a:off x="8720570" y="3073613"/>
                <a:ext cx="1400175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fr-FR" b="1" dirty="0"/>
                  <a:t>Peptides de</a:t>
                </a:r>
              </a:p>
              <a:p>
                <a:r>
                  <a:rPr lang="fr-FR" b="1" dirty="0"/>
                  <a:t>coronavirus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742F726-CFFF-417A-A736-BDA52B10C3CD}"/>
                  </a:ext>
                </a:extLst>
              </p:cNvPr>
              <p:cNvSpPr txBox="1"/>
              <p:nvPr/>
            </p:nvSpPr>
            <p:spPr>
              <a:xfrm>
                <a:off x="2747490" y="2445401"/>
                <a:ext cx="166545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/>
                  <a:t>Electroporation</a:t>
                </a: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2A2EC646-8E0F-4AE0-A1D9-421472C2A797}"/>
                  </a:ext>
                </a:extLst>
              </p:cNvPr>
              <p:cNvSpPr txBox="1"/>
              <p:nvPr/>
            </p:nvSpPr>
            <p:spPr>
              <a:xfrm>
                <a:off x="2052359" y="3320736"/>
                <a:ext cx="1048940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0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Vaccin à</a:t>
                </a:r>
              </a:p>
              <a:p>
                <a:pPr algn="ctr"/>
                <a:r>
                  <a:rPr lang="fr-FR" sz="20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ADN</a:t>
                </a: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AC49F02-A6CF-46EB-AB93-04A236E6528E}"/>
                  </a:ext>
                </a:extLst>
              </p:cNvPr>
              <p:cNvSpPr txBox="1"/>
              <p:nvPr/>
            </p:nvSpPr>
            <p:spPr>
              <a:xfrm>
                <a:off x="3178031" y="4562933"/>
                <a:ext cx="1048940" cy="70788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20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Vaccin à</a:t>
                </a:r>
              </a:p>
              <a:p>
                <a:pPr algn="ctr"/>
                <a:r>
                  <a:rPr lang="fr-FR" sz="20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ARN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2FCCBA1F-3BE8-4226-8FBD-4F69ACAFB681}"/>
                  </a:ext>
                </a:extLst>
              </p:cNvPr>
              <p:cNvSpPr txBox="1"/>
              <p:nvPr/>
            </p:nvSpPr>
            <p:spPr>
              <a:xfrm>
                <a:off x="4436917" y="5169365"/>
                <a:ext cx="1218641" cy="5232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400" b="1" dirty="0"/>
                  <a:t>ARNm  de la protéine S 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C4059F69-F827-4A14-8B34-29B0E1AB3D8E}"/>
                  </a:ext>
                </a:extLst>
              </p:cNvPr>
              <p:cNvSpPr txBox="1"/>
              <p:nvPr/>
            </p:nvSpPr>
            <p:spPr>
              <a:xfrm>
                <a:off x="3117272" y="3412167"/>
                <a:ext cx="56111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1400" b="1" dirty="0"/>
                  <a:t>ADN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E6FF1DF8-D611-4C10-809D-DADE78A855A9}"/>
                  </a:ext>
                </a:extLst>
              </p:cNvPr>
              <p:cNvSpPr txBox="1"/>
              <p:nvPr/>
            </p:nvSpPr>
            <p:spPr>
              <a:xfrm>
                <a:off x="2219172" y="780596"/>
                <a:ext cx="2722092" cy="132343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b="1" dirty="0"/>
                  <a:t>Le dispositif </a:t>
                </a:r>
                <a:r>
                  <a:rPr lang="fr-FR" sz="1600" b="1" u="sng" dirty="0">
                    <a:solidFill>
                      <a:srgbClr val="800000"/>
                    </a:solidFill>
                  </a:rPr>
                  <a:t>d’électroporation</a:t>
                </a:r>
              </a:p>
              <a:p>
                <a:pPr algn="ctr"/>
                <a:r>
                  <a:rPr lang="fr-FR" sz="1600" b="1" dirty="0"/>
                  <a:t>crée des pores dans les </a:t>
                </a:r>
              </a:p>
              <a:p>
                <a:pPr algn="ctr"/>
                <a:r>
                  <a:rPr lang="fr-FR" sz="1600" b="1" dirty="0"/>
                  <a:t>membranes afin d’accroitre</a:t>
                </a:r>
              </a:p>
              <a:p>
                <a:pPr algn="ctr"/>
                <a:r>
                  <a:rPr lang="fr-FR" sz="1600" b="1" dirty="0"/>
                  <a:t>la pénétration de l’ADN</a:t>
                </a:r>
              </a:p>
              <a:p>
                <a:pPr algn="ctr"/>
                <a:r>
                  <a:rPr lang="fr-FR" sz="1600" b="1" dirty="0"/>
                  <a:t>dans une cellule.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B7D82450-2385-4DFF-ACDA-73D45BDA6C9D}"/>
                  </a:ext>
                </a:extLst>
              </p:cNvPr>
              <p:cNvSpPr txBox="1"/>
              <p:nvPr/>
            </p:nvSpPr>
            <p:spPr>
              <a:xfrm>
                <a:off x="2803454" y="3877968"/>
                <a:ext cx="2280570" cy="58477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fr-FR" sz="1400" b="1" dirty="0"/>
                  <a:t>         </a:t>
                </a:r>
                <a:r>
                  <a:rPr lang="fr-FR" sz="1600" b="1" dirty="0"/>
                  <a:t>Gène de la</a:t>
                </a:r>
              </a:p>
              <a:p>
                <a:pPr algn="ctr"/>
                <a:r>
                  <a:rPr lang="fr-FR" sz="1600" b="1" dirty="0"/>
                  <a:t>protéine « spike » (S)</a:t>
                </a:r>
                <a:endParaRPr lang="fr-FR" sz="1400" b="1" dirty="0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6270A7F4-64AD-4880-9770-35561BAF9FB5}"/>
                  </a:ext>
                </a:extLst>
              </p:cNvPr>
              <p:cNvSpPr txBox="1"/>
              <p:nvPr/>
            </p:nvSpPr>
            <p:spPr>
              <a:xfrm>
                <a:off x="5228857" y="4496744"/>
                <a:ext cx="1658403" cy="73866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b="1" dirty="0"/>
                  <a:t>L’ARN est souvent </a:t>
                </a:r>
              </a:p>
              <a:p>
                <a:pPr algn="ctr"/>
                <a:r>
                  <a:rPr lang="fr-FR" sz="1400" b="1" dirty="0"/>
                  <a:t>inclus dans une</a:t>
                </a:r>
              </a:p>
              <a:p>
                <a:pPr algn="ctr"/>
                <a:r>
                  <a:rPr lang="fr-FR" sz="1400" b="1" dirty="0"/>
                  <a:t>enveloppe lipidique</a:t>
                </a:r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F7094F96-B5ED-4D56-B8C2-BBDA5D09B263}"/>
                  </a:ext>
                </a:extLst>
              </p:cNvPr>
              <p:cNvSpPr txBox="1"/>
              <p:nvPr/>
            </p:nvSpPr>
            <p:spPr>
              <a:xfrm>
                <a:off x="5740102" y="1215112"/>
                <a:ext cx="84132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/>
                  <a:t>noyau</a:t>
                </a: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15888639-D6A3-4385-9636-C045341FCD03}"/>
                  </a:ext>
                </a:extLst>
              </p:cNvPr>
              <p:cNvSpPr txBox="1"/>
              <p:nvPr/>
            </p:nvSpPr>
            <p:spPr>
              <a:xfrm>
                <a:off x="7818882" y="1615222"/>
                <a:ext cx="793807" cy="36933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C00000"/>
                    </a:solidFill>
                  </a:rPr>
                  <a:t>ARNm</a:t>
                </a: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02FABBD3-B2BC-4D8B-A0FC-199736424E8E}"/>
                  </a:ext>
                </a:extLst>
              </p:cNvPr>
              <p:cNvSpPr txBox="1"/>
              <p:nvPr/>
            </p:nvSpPr>
            <p:spPr>
              <a:xfrm>
                <a:off x="6945492" y="1692588"/>
                <a:ext cx="892039" cy="5232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b="1" dirty="0"/>
                  <a:t>Protéines</a:t>
                </a:r>
              </a:p>
              <a:p>
                <a:pPr algn="ctr"/>
                <a:r>
                  <a:rPr lang="fr-FR" sz="1400" b="1" dirty="0"/>
                  <a:t>virales</a:t>
                </a:r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69ECC5DD-8147-4E66-A92E-C4912DD7E05B}"/>
                </a:ext>
              </a:extLst>
            </p:cNvPr>
            <p:cNvSpPr txBox="1"/>
            <p:nvPr/>
          </p:nvSpPr>
          <p:spPr>
            <a:xfrm>
              <a:off x="911276" y="924563"/>
              <a:ext cx="10654968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Utilisation des instructions génétiques virales (ADN ou ARNm) pour faire produire </a:t>
              </a:r>
            </a:p>
            <a:p>
              <a:pPr algn="ctr"/>
              <a:r>
                <a:rPr lang="fr-FR" sz="24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des protéines virales qui vont engendrer une réponse immunitaire.</a:t>
              </a: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503E52BA-DB3B-4ADC-976D-620DC9BF220A}"/>
                </a:ext>
              </a:extLst>
            </p:cNvPr>
            <p:cNvSpPr txBox="1"/>
            <p:nvPr/>
          </p:nvSpPr>
          <p:spPr>
            <a:xfrm>
              <a:off x="232243" y="2676465"/>
              <a:ext cx="3678508" cy="31393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u="sng" dirty="0">
                  <a:solidFill>
                    <a:srgbClr val="006666"/>
                  </a:solidFill>
                </a:rPr>
                <a:t>REMARQUES :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b="1" dirty="0">
                  <a:solidFill>
                    <a:srgbClr val="006666"/>
                  </a:solidFill>
                </a:rPr>
                <a:t>Ces vaccins à ADN ou ARNm sont </a:t>
              </a:r>
            </a:p>
            <a:p>
              <a:r>
                <a:rPr lang="fr-FR" b="1" dirty="0">
                  <a:solidFill>
                    <a:srgbClr val="006666"/>
                  </a:solidFill>
                </a:rPr>
                <a:t>aisés à développer (manipulation</a:t>
              </a:r>
            </a:p>
            <a:p>
              <a:r>
                <a:rPr lang="fr-FR" b="1" dirty="0">
                  <a:solidFill>
                    <a:srgbClr val="006666"/>
                  </a:solidFill>
                </a:rPr>
                <a:t>de matériel génétique mais pas de</a:t>
              </a:r>
            </a:p>
            <a:p>
              <a:r>
                <a:rPr lang="fr-FR" b="1" dirty="0">
                  <a:solidFill>
                    <a:srgbClr val="006666"/>
                  </a:solidFill>
                </a:rPr>
                <a:t>virus). </a:t>
              </a:r>
            </a:p>
            <a:p>
              <a:endParaRPr lang="fr-FR" b="1" dirty="0">
                <a:solidFill>
                  <a:srgbClr val="006666"/>
                </a:solidFill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b="1" dirty="0">
                  <a:solidFill>
                    <a:srgbClr val="006666"/>
                  </a:solidFill>
                </a:rPr>
                <a:t>Pour le moment, il</a:t>
              </a:r>
            </a:p>
            <a:p>
              <a:r>
                <a:rPr lang="fr-FR" b="1" dirty="0">
                  <a:solidFill>
                    <a:srgbClr val="006666"/>
                  </a:solidFill>
                </a:rPr>
                <a:t>n’existe pas de vaccin breveté</a:t>
              </a:r>
            </a:p>
            <a:p>
              <a:r>
                <a:rPr lang="fr-FR" b="1" dirty="0">
                  <a:solidFill>
                    <a:srgbClr val="006666"/>
                  </a:solidFill>
                </a:rPr>
                <a:t>basé cette technologie </a:t>
              </a:r>
              <a:r>
                <a:rPr lang="fr-FR" b="1" dirty="0">
                  <a:solidFill>
                    <a:srgbClr val="006666"/>
                  </a:solidFill>
                  <a:sym typeface="Wingdings" panose="05000000000000000000" pitchFamily="2" charset="2"/>
                </a:rPr>
                <a:t></a:t>
              </a:r>
            </a:p>
            <a:p>
              <a:r>
                <a:rPr lang="fr-FR" b="1" dirty="0">
                  <a:solidFill>
                    <a:srgbClr val="006666"/>
                  </a:solidFill>
                  <a:sym typeface="Wingdings" panose="05000000000000000000" pitchFamily="2" charset="2"/>
                </a:rPr>
                <a:t>Stratégies innovantes qui vont</a:t>
              </a:r>
            </a:p>
            <a:p>
              <a:r>
                <a:rPr lang="fr-FR" b="1" dirty="0">
                  <a:solidFill>
                    <a:srgbClr val="006666"/>
                  </a:solidFill>
                  <a:sym typeface="Wingdings" panose="05000000000000000000" pitchFamily="2" charset="2"/>
                </a:rPr>
                <a:t>nécessiter des validations. </a:t>
              </a:r>
              <a:r>
                <a:rPr lang="fr-FR" b="1" dirty="0">
                  <a:solidFill>
                    <a:srgbClr val="006666"/>
                  </a:solidFill>
                </a:rPr>
                <a:t> 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0BB0659-DFFB-439A-B3A4-EC00B5BC9E4E}"/>
                </a:ext>
              </a:extLst>
            </p:cNvPr>
            <p:cNvSpPr/>
            <p:nvPr/>
          </p:nvSpPr>
          <p:spPr>
            <a:xfrm>
              <a:off x="5973836" y="2325526"/>
              <a:ext cx="303618" cy="889317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C11A38D4-34D1-4408-A76D-AB6550C49C32}"/>
                </a:ext>
              </a:extLst>
            </p:cNvPr>
            <p:cNvSpPr txBox="1"/>
            <p:nvPr/>
          </p:nvSpPr>
          <p:spPr>
            <a:xfrm>
              <a:off x="9548905" y="3557497"/>
              <a:ext cx="21473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C00000"/>
                  </a:solidFill>
                </a:rPr>
                <a:t>Cellule présentatrice</a:t>
              </a:r>
            </a:p>
            <a:p>
              <a:pPr algn="ctr"/>
              <a:r>
                <a:rPr lang="fr-FR" b="1" dirty="0">
                  <a:solidFill>
                    <a:srgbClr val="C00000"/>
                  </a:solidFill>
                </a:rPr>
                <a:t>d’antigènes</a:t>
              </a:r>
              <a:endParaRPr lang="fr-FR" sz="1600" b="1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7226CEF8-59D8-4E5E-9038-9468E77BD2CC}"/>
              </a:ext>
            </a:extLst>
          </p:cNvPr>
          <p:cNvCxnSpPr/>
          <p:nvPr/>
        </p:nvCxnSpPr>
        <p:spPr>
          <a:xfrm>
            <a:off x="5098475" y="3943181"/>
            <a:ext cx="0" cy="38751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556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482F32EF-3882-4000-BFCF-56870CBE6792}"/>
              </a:ext>
            </a:extLst>
          </p:cNvPr>
          <p:cNvGrpSpPr/>
          <p:nvPr/>
        </p:nvGrpSpPr>
        <p:grpSpPr>
          <a:xfrm>
            <a:off x="233960" y="79663"/>
            <a:ext cx="11724080" cy="6393945"/>
            <a:chOff x="350939" y="258082"/>
            <a:chExt cx="11724080" cy="6393945"/>
          </a:xfrm>
        </p:grpSpPr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1DFCEF4E-5994-4467-8A8D-C3C23408E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0939" y="1838928"/>
              <a:ext cx="11724080" cy="4813099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29487493-9E16-4545-A5DF-FE0DCEB42039}"/>
                </a:ext>
              </a:extLst>
            </p:cNvPr>
            <p:cNvSpPr txBox="1"/>
            <p:nvPr/>
          </p:nvSpPr>
          <p:spPr>
            <a:xfrm>
              <a:off x="1335811" y="258082"/>
              <a:ext cx="9520377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Tentatives d’améliorations  de la pharmacocinétique de la dose de d'ARNm-médicament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09B7C3D-7820-4634-A9D1-67F865760E25}"/>
                </a:ext>
              </a:extLst>
            </p:cNvPr>
            <p:cNvSpPr/>
            <p:nvPr/>
          </p:nvSpPr>
          <p:spPr>
            <a:xfrm>
              <a:off x="625151" y="1838928"/>
              <a:ext cx="5952931" cy="44707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E620611A-365A-4735-A9B2-558EE739127F}"/>
                </a:ext>
              </a:extLst>
            </p:cNvPr>
            <p:cNvSpPr txBox="1"/>
            <p:nvPr/>
          </p:nvSpPr>
          <p:spPr>
            <a:xfrm>
              <a:off x="2146040" y="1333487"/>
              <a:ext cx="7557798" cy="83099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Éléments structurels clés de l'ARNm transcrit in vitro (IVT) </a:t>
              </a:r>
            </a:p>
            <a:p>
              <a:pPr algn="ctr"/>
              <a:r>
                <a:rPr lang="fr-FR" sz="24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et stratégies utilisées pour induire des modifications</a:t>
              </a:r>
            </a:p>
          </p:txBody>
        </p:sp>
      </p:grpSp>
      <p:sp>
        <p:nvSpPr>
          <p:cNvPr id="11" name="ZoneTexte 10">
            <a:extLst>
              <a:ext uri="{FF2B5EF4-FFF2-40B4-BE49-F238E27FC236}">
                <a16:creationId xmlns:a16="http://schemas.microsoft.com/office/drawing/2014/main" id="{D3C007EA-D998-4EA7-8EC8-5071A32B29B9}"/>
              </a:ext>
            </a:extLst>
          </p:cNvPr>
          <p:cNvSpPr txBox="1"/>
          <p:nvPr/>
        </p:nvSpPr>
        <p:spPr>
          <a:xfrm>
            <a:off x="3348338" y="6288942"/>
            <a:ext cx="73908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i="1" dirty="0" err="1">
                <a:solidFill>
                  <a:srgbClr val="0000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Ugur</a:t>
            </a:r>
            <a:r>
              <a:rPr lang="fr-FR" sz="1800" b="1" i="1" dirty="0">
                <a:solidFill>
                  <a:srgbClr val="0000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Sahin et al. Nature </a:t>
            </a:r>
            <a:r>
              <a:rPr lang="fr-FR" sz="1800" b="1" i="1" dirty="0" err="1">
                <a:solidFill>
                  <a:srgbClr val="0000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Reviews</a:t>
            </a:r>
            <a:r>
              <a:rPr lang="fr-FR" sz="1800" b="1" i="1" dirty="0">
                <a:solidFill>
                  <a:srgbClr val="0000CC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– Drug Discovery, 2014, vol 13: 759-780</a:t>
            </a:r>
          </a:p>
        </p:txBody>
      </p:sp>
    </p:spTree>
    <p:extLst>
      <p:ext uri="{BB962C8B-B14F-4D97-AF65-F5344CB8AC3E}">
        <p14:creationId xmlns:p14="http://schemas.microsoft.com/office/powerpoint/2010/main" val="29328371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74687F18-3AE5-4F97-BF42-A5E43A33AA79}"/>
              </a:ext>
            </a:extLst>
          </p:cNvPr>
          <p:cNvGrpSpPr/>
          <p:nvPr/>
        </p:nvGrpSpPr>
        <p:grpSpPr>
          <a:xfrm>
            <a:off x="632908" y="0"/>
            <a:ext cx="10926183" cy="6503127"/>
            <a:chOff x="632908" y="0"/>
            <a:chExt cx="10926183" cy="6503127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EADD3516-A9AE-4457-8F67-27734244465F}"/>
                </a:ext>
              </a:extLst>
            </p:cNvPr>
            <p:cNvSpPr txBox="1"/>
            <p:nvPr/>
          </p:nvSpPr>
          <p:spPr>
            <a:xfrm>
              <a:off x="1280160" y="0"/>
              <a:ext cx="9983096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		</a:t>
              </a:r>
              <a:r>
                <a:rPr lang="fr-FR" sz="4000" b="1" cap="small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Les défis de la vaccination.</a:t>
              </a:r>
            </a:p>
            <a:p>
              <a:pPr algn="ctr"/>
              <a:r>
                <a:rPr lang="fr-FR" sz="28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 panose="020F0502020204030204" pitchFamily="34" charset="0"/>
                </a:rPr>
                <a:t>(L’Organisation Mondiale de la Santé (OMS) recense </a:t>
              </a:r>
            </a:p>
            <a:p>
              <a:pPr algn="ctr"/>
              <a:r>
                <a:rPr lang="fr-FR" sz="2800" b="1" u="none" strike="noStrike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 panose="020F0502020204030204" pitchFamily="34" charset="0"/>
                  <a:cs typeface="Times New Roman" panose="02020603050405020304" pitchFamily="18" charset="0"/>
                </a:rPr>
                <a:t>193 candidats-vaccins</a:t>
              </a:r>
              <a:r>
                <a:rPr lang="fr-FR" sz="28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 panose="020F0502020204030204" pitchFamily="34" charset="0"/>
                </a:rPr>
                <a:t> en développement dans le monde).</a:t>
              </a:r>
            </a:p>
            <a:p>
              <a:pPr algn="ctr"/>
              <a:endParaRPr lang="fr-F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endParaRPr lang="fr-F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9347F502-47DF-4748-9FBB-46AAAD019E16}"/>
                </a:ext>
              </a:extLst>
            </p:cNvPr>
            <p:cNvSpPr txBox="1"/>
            <p:nvPr/>
          </p:nvSpPr>
          <p:spPr>
            <a:xfrm>
              <a:off x="632908" y="1732590"/>
              <a:ext cx="10926183" cy="4770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2400" b="1" dirty="0"/>
                <a:t>Pour le moment des questions fondamentales subsistent.</a:t>
              </a:r>
            </a:p>
            <a:p>
              <a:pPr marL="742950" lvl="1" indent="-285750">
                <a:buFont typeface="Wingdings" panose="05000000000000000000" pitchFamily="2" charset="2"/>
                <a:buChar char="Ø"/>
              </a:pPr>
              <a:r>
                <a:rPr lang="fr-FR" sz="2400" b="1" dirty="0"/>
                <a:t>Quelle est la durée de l’immunité acquise avec la vaccination?</a:t>
              </a:r>
            </a:p>
            <a:p>
              <a:pPr marL="742950" lvl="1" indent="-285750">
                <a:buFont typeface="Wingdings" panose="05000000000000000000" pitchFamily="2" charset="2"/>
                <a:buChar char="Ø"/>
              </a:pPr>
              <a:r>
                <a:rPr lang="fr-FR" sz="2400" b="1" dirty="0"/>
                <a:t>Durée de l’immunité post infection? Existe-t-il des réinfections rapides de patients ayant eu la COVID-19.</a:t>
              </a:r>
            </a:p>
            <a:p>
              <a:pPr marL="742950" lvl="1" indent="-285750">
                <a:buFont typeface="Wingdings" panose="05000000000000000000" pitchFamily="2" charset="2"/>
                <a:buChar char="Ø"/>
              </a:pPr>
              <a:r>
                <a:rPr lang="fr-FR" sz="2400" b="1" dirty="0"/>
                <a:t>Exotique!! Gènes issus de </a:t>
              </a:r>
              <a:r>
                <a:rPr lang="fr-FR" sz="2400" b="1" dirty="0" err="1"/>
                <a:t>Neanderthal</a:t>
              </a:r>
              <a:r>
                <a:rPr lang="fr-FR" sz="2400" b="1" dirty="0"/>
                <a:t> (8% en Europe et 60% au Bengladesh) transmettraient une fragilité à la COVID-19.</a:t>
              </a:r>
            </a:p>
            <a:p>
              <a:endParaRPr lang="fr-FR" sz="2000" b="1" dirty="0"/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2000" b="1" dirty="0">
                  <a:solidFill>
                    <a:srgbClr val="C00000"/>
                  </a:solidFill>
                </a:rPr>
                <a:t>Conditions d’administration à normaliser </a:t>
              </a:r>
              <a:r>
                <a:rPr lang="fr-FR" sz="2000" dirty="0"/>
                <a:t>(tendre vers une seule injection alors que la plupart</a:t>
              </a:r>
            </a:p>
            <a:p>
              <a:r>
                <a:rPr lang="fr-FR" sz="2000" dirty="0"/>
                <a:t>des vaccins en phase III requièrent 2 injections pour le moment).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2000" b="1" dirty="0">
                  <a:solidFill>
                    <a:srgbClr val="C00000"/>
                  </a:solidFill>
                </a:rPr>
                <a:t>Faciliter les conditions de stockage</a:t>
              </a:r>
              <a:r>
                <a:rPr lang="fr-FR" sz="2000" dirty="0">
                  <a:solidFill>
                    <a:srgbClr val="C00000"/>
                  </a:solidFill>
                </a:rPr>
                <a:t> </a:t>
              </a:r>
              <a:r>
                <a:rPr lang="fr-FR" sz="2000" dirty="0"/>
                <a:t>: Un stockage dans un réfrigérateur (2/3°C) est préférable</a:t>
              </a:r>
            </a:p>
            <a:p>
              <a:r>
                <a:rPr lang="fr-FR" sz="2000" dirty="0"/>
                <a:t>aux -30°C ou même -70°C requis pour certains vaccins actuels (Diffusion aux pays mal équipés?).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2000" b="1" dirty="0">
                  <a:solidFill>
                    <a:srgbClr val="C00000"/>
                  </a:solidFill>
                </a:rPr>
                <a:t>Questions autour de l’immunité croisée</a:t>
              </a:r>
              <a:r>
                <a:rPr lang="fr-FR" sz="2000" b="1" dirty="0"/>
                <a:t>. </a:t>
              </a:r>
              <a:r>
                <a:rPr lang="fr-FR" sz="2000" dirty="0"/>
                <a:t>Très débattue pour le moment. Selon certains résultats, la rencontre d’un patient avec un autre coronavirus ( </a:t>
              </a:r>
              <a:r>
                <a:rPr lang="fr-FR" sz="2000" dirty="0" err="1"/>
                <a:t>CoV</a:t>
              </a:r>
              <a:r>
                <a:rPr lang="fr-FR" sz="2000" dirty="0"/>
                <a:t>. des rhumes) aurait diminué la gravité de la COVID-19 (pas d’assistance avec oxygène ou de réanimation) </a:t>
              </a:r>
              <a:r>
                <a:rPr lang="fr-FR" sz="2000" b="1" i="1" dirty="0">
                  <a:solidFill>
                    <a:srgbClr val="0000CC"/>
                  </a:solidFill>
                </a:rPr>
                <a:t>(https://doi.org/10.1172/JCI143380).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3548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9F51122-B009-4A75-A5E3-877001EF28CE}"/>
              </a:ext>
            </a:extLst>
          </p:cNvPr>
          <p:cNvSpPr txBox="1"/>
          <p:nvPr/>
        </p:nvSpPr>
        <p:spPr>
          <a:xfrm>
            <a:off x="680736" y="101600"/>
            <a:ext cx="10830529" cy="584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nombreuses questions subsistent – </a:t>
            </a:r>
          </a:p>
          <a:p>
            <a:pPr algn="ctr"/>
            <a:r>
              <a:rPr lang="fr-FR" sz="4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Problèmes majeurs </a:t>
            </a:r>
          </a:p>
          <a:p>
            <a:pPr algn="ctr"/>
            <a:endParaRPr lang="fr-FR" sz="24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sait-on de la variabilité virale? </a:t>
            </a:r>
            <a:r>
              <a:rPr lang="fr-FR" sz="2400" b="1" dirty="0">
                <a:solidFill>
                  <a:srgbClr val="0000CC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https://www.gisaid.org/</a:t>
            </a:r>
            <a:endParaRPr lang="fr-FR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FR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Epidémiologie génomique de hCov19 </a:t>
            </a:r>
            <a:r>
              <a:rPr lang="fr-FR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(SARS-CoV-2)</a:t>
            </a:r>
            <a:r>
              <a:rPr lang="fr-FR" sz="2800" b="1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FR" i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(Plus de 5000 génomes depuis décembre 2019). </a:t>
            </a:r>
          </a:p>
          <a:p>
            <a:r>
              <a:rPr lang="fr-F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Recherche de délétions géniques (au sein de l’ADN ou  de mutations ponctuelles</a:t>
            </a:r>
          </a:p>
          <a:p>
            <a:r>
              <a:rPr lang="fr-FR" sz="2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nucléotides).</a:t>
            </a:r>
          </a:p>
          <a:p>
            <a:endParaRPr lang="fr-FR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Quête des susceptibilités génétiques des futures</a:t>
            </a:r>
          </a:p>
          <a:p>
            <a:r>
              <a:rPr lang="fr-F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victimes ? (voies des interférons, </a:t>
            </a:r>
            <a:r>
              <a:rPr lang="fr-FR" sz="3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</a:t>
            </a:r>
            <a:r>
              <a:rPr lang="fr-FR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ABO, autres…)</a:t>
            </a:r>
          </a:p>
          <a:p>
            <a:endParaRPr lang="fr-FR" sz="32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fr-F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Immunité croisée avec d’autres </a:t>
            </a:r>
            <a:r>
              <a:rPr lang="fr-FR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CoV</a:t>
            </a:r>
            <a:r>
              <a:rPr lang="fr-FR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02139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8AE139BC-9545-4D1A-B7BB-F03ADF115E25}"/>
              </a:ext>
            </a:extLst>
          </p:cNvPr>
          <p:cNvSpPr txBox="1"/>
          <p:nvPr/>
        </p:nvSpPr>
        <p:spPr>
          <a:xfrm>
            <a:off x="241651" y="863977"/>
            <a:ext cx="11634398" cy="544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400" b="1" dirty="0"/>
              <a:t>Un des grands défis est que le </a:t>
            </a:r>
            <a:r>
              <a:rPr lang="fr-FR" sz="2400" b="1" dirty="0">
                <a:solidFill>
                  <a:srgbClr val="C00000"/>
                </a:solidFill>
              </a:rPr>
              <a:t>taux de mutation élevé des virus monocaténaires à ARN </a:t>
            </a:r>
            <a:r>
              <a:rPr lang="fr-FR" sz="2400" b="1" dirty="0"/>
              <a:t>(de type + </a:t>
            </a:r>
            <a:r>
              <a:rPr lang="fr-FR" sz="2400" b="1" dirty="0" err="1"/>
              <a:t>ssARN</a:t>
            </a:r>
            <a:r>
              <a:rPr lang="fr-FR" sz="2400" b="1" dirty="0"/>
              <a:t>)  (qui se répliquent dans le cytoplasme de la cellule hôte - de type SARS-CoV-2)  peuvent souvent conduire </a:t>
            </a:r>
            <a:r>
              <a:rPr lang="fr-FR" sz="2400" b="1" dirty="0">
                <a:solidFill>
                  <a:srgbClr val="C00000"/>
                </a:solidFill>
              </a:rPr>
              <a:t>à une « fuite » virale vis-à-vis des défenses antivirales!</a:t>
            </a:r>
          </a:p>
          <a:p>
            <a:endParaRPr lang="fr-FR" dirty="0"/>
          </a:p>
          <a:p>
            <a:r>
              <a:rPr lang="fr-FR" sz="2400" b="1" dirty="0"/>
              <a:t>Une telle fuite pourrait </a:t>
            </a:r>
            <a:r>
              <a:rPr lang="fr-FR" sz="2400" b="1" dirty="0">
                <a:solidFill>
                  <a:srgbClr val="C00000"/>
                </a:solidFill>
              </a:rPr>
              <a:t>compromettre l'efficacité de nombreuses thérapies </a:t>
            </a:r>
            <a:r>
              <a:rPr lang="fr-FR" sz="2400" b="1" dirty="0"/>
              <a:t>(pharmacologiques ou vaccinales) en cours de développement contre le SARS-CoV-2 . </a:t>
            </a:r>
          </a:p>
          <a:p>
            <a:endParaRPr lang="fr-FR" dirty="0"/>
          </a:p>
          <a:p>
            <a:r>
              <a:rPr lang="fr-FR" sz="2400" b="1" dirty="0">
                <a:solidFill>
                  <a:srgbClr val="C00000"/>
                </a:solidFill>
              </a:rPr>
              <a:t>Plusieurs mutations ont déjà eu lieu </a:t>
            </a:r>
            <a:r>
              <a:rPr lang="fr-FR" sz="2400" b="1" dirty="0"/>
              <a:t>dans la protéine S de SARS-</a:t>
            </a:r>
            <a:r>
              <a:rPr lang="fr-FR" sz="2400" b="1" dirty="0" err="1"/>
              <a:t>CoV</a:t>
            </a:r>
            <a:r>
              <a:rPr lang="fr-FR" sz="2400" b="1" dirty="0"/>
              <a:t>- 2 dans la population infectée…elles sont suivies très attentivement. </a:t>
            </a:r>
          </a:p>
          <a:p>
            <a:endParaRPr lang="fr-FR" sz="2400" b="1" dirty="0"/>
          </a:p>
          <a:p>
            <a:pPr algn="just"/>
            <a:r>
              <a:rPr lang="fr-FR" sz="2400" b="1" dirty="0"/>
              <a:t>Le séquençage approfondi des souches virales et les études d’affinité de fixation du virus aux domaines de liaison (</a:t>
            </a:r>
            <a:r>
              <a:rPr lang="fr-FR" sz="2400" b="1" i="1" dirty="0" err="1"/>
              <a:t>receptor</a:t>
            </a:r>
            <a:r>
              <a:rPr lang="fr-FR" sz="2400" b="1" i="1" dirty="0"/>
              <a:t> binding </a:t>
            </a:r>
            <a:r>
              <a:rPr lang="fr-FR" sz="2400" b="1" i="1" dirty="0" err="1"/>
              <a:t>domains</a:t>
            </a:r>
            <a:r>
              <a:rPr lang="fr-FR" sz="2400" b="1" dirty="0"/>
              <a:t>) de son récepteur ACE2 (</a:t>
            </a:r>
            <a:r>
              <a:rPr lang="fr-FR" sz="2400" b="1" i="1" dirty="0" err="1"/>
              <a:t>Angiotensin</a:t>
            </a:r>
            <a:r>
              <a:rPr lang="fr-FR" sz="2400" b="1" i="1" dirty="0"/>
              <a:t> conversion enzyme 2</a:t>
            </a:r>
            <a:r>
              <a:rPr lang="fr-FR" sz="2400" b="1" dirty="0"/>
              <a:t>) ont montré que des </a:t>
            </a:r>
            <a:r>
              <a:rPr lang="fr-FR" sz="2400" b="1" dirty="0">
                <a:solidFill>
                  <a:srgbClr val="C00000"/>
                </a:solidFill>
              </a:rPr>
              <a:t>mutations simples </a:t>
            </a:r>
            <a:r>
              <a:rPr lang="fr-FR" sz="2400" b="1" dirty="0"/>
              <a:t>peuvent permettre un échappement du virus</a:t>
            </a:r>
            <a:r>
              <a:rPr lang="fr-FR" sz="2400" b="1" dirty="0">
                <a:solidFill>
                  <a:srgbClr val="C00000"/>
                </a:solidFill>
              </a:rPr>
              <a:t>  à des anticorps neutralisants</a:t>
            </a:r>
            <a:r>
              <a:rPr lang="fr-FR" sz="2400" b="1" dirty="0"/>
              <a:t>, ou inversement,  </a:t>
            </a:r>
            <a:r>
              <a:rPr lang="fr-FR" sz="2400" b="1" dirty="0">
                <a:solidFill>
                  <a:srgbClr val="C00000"/>
                </a:solidFill>
              </a:rPr>
              <a:t>d’accroître  l’affinité de liaison du virus à son récepteur </a:t>
            </a:r>
            <a:r>
              <a:rPr lang="fr-FR" sz="2400" b="1" dirty="0">
                <a:sym typeface="Wingdings" panose="05000000000000000000" pitchFamily="2" charset="2"/>
              </a:rPr>
              <a:t> le virus devient plus invasif</a:t>
            </a:r>
            <a:r>
              <a:rPr lang="fr-FR" sz="2400" b="1" dirty="0"/>
              <a:t>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C662EF-913A-4AEE-9464-79A28943366E}"/>
              </a:ext>
            </a:extLst>
          </p:cNvPr>
          <p:cNvSpPr txBox="1"/>
          <p:nvPr/>
        </p:nvSpPr>
        <p:spPr>
          <a:xfrm>
            <a:off x="4226313" y="111699"/>
            <a:ext cx="330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>
                <a:solidFill>
                  <a:srgbClr val="800000"/>
                </a:solidFill>
              </a:rPr>
              <a:t>Variabilité virale</a:t>
            </a:r>
          </a:p>
        </p:txBody>
      </p:sp>
    </p:spTree>
    <p:extLst>
      <p:ext uri="{BB962C8B-B14F-4D97-AF65-F5344CB8AC3E}">
        <p14:creationId xmlns:p14="http://schemas.microsoft.com/office/powerpoint/2010/main" val="34967015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3F77AE8-9589-47F8-A400-797EBA53B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65" y="0"/>
            <a:ext cx="11808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266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e 15">
            <a:extLst>
              <a:ext uri="{FF2B5EF4-FFF2-40B4-BE49-F238E27FC236}">
                <a16:creationId xmlns:a16="http://schemas.microsoft.com/office/drawing/2014/main" id="{75F41A3E-BA7B-4655-9884-16D97DF35215}"/>
              </a:ext>
            </a:extLst>
          </p:cNvPr>
          <p:cNvGrpSpPr/>
          <p:nvPr/>
        </p:nvGrpSpPr>
        <p:grpSpPr>
          <a:xfrm>
            <a:off x="234396" y="-39156"/>
            <a:ext cx="12369852" cy="6786015"/>
            <a:chOff x="234396" y="-39156"/>
            <a:chExt cx="12369852" cy="6786015"/>
          </a:xfrm>
        </p:grpSpPr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6B7B3299-433E-4293-ABA8-07D765EE35F3}"/>
                </a:ext>
              </a:extLst>
            </p:cNvPr>
            <p:cNvGrpSpPr/>
            <p:nvPr/>
          </p:nvGrpSpPr>
          <p:grpSpPr>
            <a:xfrm>
              <a:off x="234396" y="-39156"/>
              <a:ext cx="12369852" cy="5995777"/>
              <a:chOff x="423967" y="11646"/>
              <a:chExt cx="12369852" cy="5995777"/>
            </a:xfrm>
          </p:grpSpPr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DF170203-0BA3-4940-8D09-3C1D6D514C30}"/>
                  </a:ext>
                </a:extLst>
              </p:cNvPr>
              <p:cNvGrpSpPr/>
              <p:nvPr/>
            </p:nvGrpSpPr>
            <p:grpSpPr>
              <a:xfrm>
                <a:off x="423967" y="11646"/>
                <a:ext cx="12369852" cy="5995777"/>
                <a:chOff x="423967" y="11646"/>
                <a:chExt cx="12369852" cy="5995777"/>
              </a:xfrm>
            </p:grpSpPr>
            <p:pic>
              <p:nvPicPr>
                <p:cNvPr id="3" name="Image 2">
                  <a:extLst>
                    <a:ext uri="{FF2B5EF4-FFF2-40B4-BE49-F238E27FC236}">
                      <a16:creationId xmlns:a16="http://schemas.microsoft.com/office/drawing/2014/main" id="{7BC344A7-A42F-496D-8466-8FFB9A1756C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308068" y="991995"/>
                  <a:ext cx="9575862" cy="4487309"/>
                </a:xfrm>
                <a:prstGeom prst="rect">
                  <a:avLst/>
                </a:prstGeom>
              </p:spPr>
            </p:pic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283B40F7-5798-45E9-BD0E-A4595359B359}"/>
                    </a:ext>
                  </a:extLst>
                </p:cNvPr>
                <p:cNvSpPr txBox="1"/>
                <p:nvPr/>
              </p:nvSpPr>
              <p:spPr>
                <a:xfrm>
                  <a:off x="423967" y="11646"/>
                  <a:ext cx="11344065" cy="107721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fr-FR" sz="3200" b="1" dirty="0">
                      <a:solidFill>
                        <a:srgbClr val="8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yriadPro-Regular"/>
                    </a:rPr>
                    <a:t>Organisation</a:t>
                  </a:r>
                  <a:r>
                    <a:rPr lang="fr-FR" sz="3200" b="1" i="0" u="none" strike="noStrike" baseline="0" dirty="0">
                      <a:solidFill>
                        <a:srgbClr val="8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yriadPro-Regular"/>
                    </a:rPr>
                    <a:t> génomique </a:t>
                  </a:r>
                  <a:r>
                    <a:rPr lang="fr-FR" sz="3200" b="1" dirty="0">
                      <a:solidFill>
                        <a:srgbClr val="8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yriadPro-Regular"/>
                    </a:rPr>
                    <a:t>et relations évolutives </a:t>
                  </a:r>
                </a:p>
                <a:p>
                  <a:pPr algn="ctr"/>
                  <a:r>
                    <a:rPr lang="fr-FR" sz="3200" b="1" dirty="0">
                      <a:solidFill>
                        <a:srgbClr val="8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yriadPro-Regular"/>
                    </a:rPr>
                    <a:t>d</a:t>
                  </a:r>
                  <a:r>
                    <a:rPr lang="fr-FR" sz="3200" b="1" i="0" u="none" strike="noStrike" baseline="0" dirty="0">
                      <a:solidFill>
                        <a:srgbClr val="800000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MyriadPro-Regular"/>
                    </a:rPr>
                    <a:t>u SARS-CoV-2 humain et de SARS-CoV-2 Δ382 (délétion)</a:t>
                  </a:r>
                  <a:endParaRPr lang="fr-FR" sz="3200" b="1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5" name="ZoneTexte 4">
                  <a:extLst>
                    <a:ext uri="{FF2B5EF4-FFF2-40B4-BE49-F238E27FC236}">
                      <a16:creationId xmlns:a16="http://schemas.microsoft.com/office/drawing/2014/main" id="{50014711-6609-4673-9F71-459958F70B79}"/>
                    </a:ext>
                  </a:extLst>
                </p:cNvPr>
                <p:cNvSpPr txBox="1"/>
                <p:nvPr/>
              </p:nvSpPr>
              <p:spPr>
                <a:xfrm>
                  <a:off x="2150629" y="5361092"/>
                  <a:ext cx="10643190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l"/>
                  <a:r>
                    <a:rPr lang="fr-FR" b="1" dirty="0">
                      <a:latin typeface="MyriadPro-Regular"/>
                    </a:rPr>
                    <a:t>Cadre de</a:t>
                  </a:r>
                  <a:r>
                    <a:rPr lang="fr-FR" b="1" i="0" u="none" strike="noStrike" baseline="0" dirty="0">
                      <a:latin typeface="MyriadPro-Regular"/>
                    </a:rPr>
                    <a:t> lecture ouvert (</a:t>
                  </a:r>
                  <a:r>
                    <a:rPr lang="fr-FR" i="1" u="none" strike="noStrike" baseline="0" dirty="0">
                      <a:latin typeface="MyriadPro-Regular"/>
                    </a:rPr>
                    <a:t>Open </a:t>
                  </a:r>
                  <a:r>
                    <a:rPr lang="fr-FR" i="1" dirty="0">
                      <a:latin typeface="MyriadPro-Regular"/>
                    </a:rPr>
                    <a:t>R</a:t>
                  </a:r>
                  <a:r>
                    <a:rPr lang="fr-FR" i="1" u="none" strike="noStrike" baseline="0" dirty="0">
                      <a:latin typeface="MyriadPro-Regular"/>
                    </a:rPr>
                    <a:t>eading </a:t>
                  </a:r>
                  <a:r>
                    <a:rPr lang="fr-FR" i="1" dirty="0">
                      <a:latin typeface="MyriadPro-Regular"/>
                    </a:rPr>
                    <a:t>F</a:t>
                  </a:r>
                  <a:r>
                    <a:rPr lang="fr-FR" i="1" u="none" strike="noStrike" baseline="0" dirty="0">
                      <a:latin typeface="MyriadPro-Regular"/>
                    </a:rPr>
                    <a:t>rame </a:t>
                  </a:r>
                  <a:r>
                    <a:rPr lang="fr-FR" b="1" i="0" u="none" strike="noStrike" baseline="0" dirty="0">
                      <a:latin typeface="MyriadPro-Regular"/>
                    </a:rPr>
                    <a:t>- </a:t>
                  </a:r>
                  <a:r>
                    <a:rPr lang="fr-FR" b="1" i="0" u="none" strike="noStrike" baseline="0" dirty="0" err="1">
                      <a:latin typeface="MyriadPro-Regular"/>
                    </a:rPr>
                    <a:t>ORFs</a:t>
                  </a:r>
                  <a:r>
                    <a:rPr lang="fr-FR" b="1" i="0" u="none" strike="noStrike" baseline="0" dirty="0">
                      <a:latin typeface="MyriadPro-Regular"/>
                    </a:rPr>
                    <a:t>) (</a:t>
                  </a:r>
                  <a:r>
                    <a:rPr lang="fr-FR" b="1" dirty="0">
                      <a:latin typeface="MyriadPro-Regular"/>
                    </a:rPr>
                    <a:t>flèches</a:t>
                  </a:r>
                  <a:r>
                    <a:rPr lang="fr-FR" b="1" i="0" u="none" strike="noStrike" baseline="0" dirty="0">
                      <a:latin typeface="MyriadPro-Regular"/>
                    </a:rPr>
                    <a:t> colorées). </a:t>
                  </a:r>
                  <a:r>
                    <a:rPr lang="fr-FR" b="1" dirty="0">
                      <a:latin typeface="MyriadPro-Regular"/>
                    </a:rPr>
                    <a:t>Séquences</a:t>
                  </a:r>
                  <a:r>
                    <a:rPr lang="fr-FR" b="1" i="0" u="none" strike="noStrike" baseline="0" dirty="0">
                      <a:latin typeface="MyriadPro-Regular"/>
                    </a:rPr>
                    <a:t> régulatrices de la transcription (</a:t>
                  </a:r>
                  <a:r>
                    <a:rPr lang="fr-FR" b="1" i="0" u="none" strike="noStrike" baseline="0" dirty="0" err="1">
                      <a:latin typeface="MyriadPro-Regular"/>
                    </a:rPr>
                    <a:t>TRSs</a:t>
                  </a:r>
                  <a:r>
                    <a:rPr lang="fr-FR" b="1" i="0" u="none" strike="noStrike" baseline="0" dirty="0">
                      <a:latin typeface="MyriadPro-Regular"/>
                    </a:rPr>
                    <a:t>) </a:t>
                  </a:r>
                  <a:r>
                    <a:rPr lang="fr-FR" b="1" dirty="0">
                      <a:latin typeface="MyriadPro-Regular"/>
                    </a:rPr>
                    <a:t>(flèches jaunes).</a:t>
                  </a:r>
                  <a:endParaRPr lang="fr-FR" b="1" dirty="0"/>
                </a:p>
              </p:txBody>
            </p:sp>
          </p:grp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622F06D-BE81-4A55-BFD5-0443EED0575F}"/>
                  </a:ext>
                </a:extLst>
              </p:cNvPr>
              <p:cNvSpPr txBox="1"/>
              <p:nvPr/>
            </p:nvSpPr>
            <p:spPr>
              <a:xfrm>
                <a:off x="1889060" y="2976307"/>
                <a:ext cx="872483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/>
                  <a:t>Wuhan</a:t>
                </a: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B786B8C1-1F13-4373-B5E5-0BECE1D4AB93}"/>
                  </a:ext>
                </a:extLst>
              </p:cNvPr>
              <p:cNvSpPr txBox="1"/>
              <p:nvPr/>
            </p:nvSpPr>
            <p:spPr>
              <a:xfrm>
                <a:off x="1181205" y="3468704"/>
                <a:ext cx="156728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/>
                  <a:t>Singapour        </a:t>
                </a: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12899B4-555D-4360-B543-A551E55E245A}"/>
                  </a:ext>
                </a:extLst>
              </p:cNvPr>
              <p:cNvSpPr txBox="1"/>
              <p:nvPr/>
            </p:nvSpPr>
            <p:spPr>
              <a:xfrm>
                <a:off x="1321274" y="3956656"/>
                <a:ext cx="184731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fr-FR" b="1" dirty="0"/>
              </a:p>
              <a:p>
                <a:endParaRPr lang="fr-FR" b="1" dirty="0"/>
              </a:p>
              <a:p>
                <a:endParaRPr lang="fr-FR" b="1" dirty="0"/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E525D22E-129F-4942-A2F6-7853148B7C51}"/>
                  </a:ext>
                </a:extLst>
              </p:cNvPr>
              <p:cNvSpPr txBox="1"/>
              <p:nvPr/>
            </p:nvSpPr>
            <p:spPr>
              <a:xfrm>
                <a:off x="560012" y="4471822"/>
                <a:ext cx="218521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/>
                  <a:t>Bengladesh                 </a:t>
                </a:r>
              </a:p>
            </p:txBody>
          </p:sp>
        </p:grp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CF172F39-C613-41C5-9A37-5F38808A0154}"/>
                </a:ext>
              </a:extLst>
            </p:cNvPr>
            <p:cNvSpPr txBox="1"/>
            <p:nvPr/>
          </p:nvSpPr>
          <p:spPr>
            <a:xfrm>
              <a:off x="1081382" y="3979425"/>
              <a:ext cx="172233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Australie   </a:t>
              </a:r>
              <a:r>
                <a:rPr lang="fr-FR" dirty="0"/>
                <a:t>          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AC1FC47E-E374-4CC7-992C-7668B467869A}"/>
                </a:ext>
              </a:extLst>
            </p:cNvPr>
            <p:cNvSpPr txBox="1"/>
            <p:nvPr/>
          </p:nvSpPr>
          <p:spPr>
            <a:xfrm>
              <a:off x="473520" y="4984996"/>
              <a:ext cx="2114681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fr-FR" sz="2000" b="1" dirty="0"/>
                <a:t>Espagne </a:t>
              </a:r>
              <a:r>
                <a:rPr lang="fr-FR" dirty="0"/>
                <a:t>                   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A12C1381-8E5D-48B8-8060-C2DCCADEB27D}"/>
                </a:ext>
              </a:extLst>
            </p:cNvPr>
            <p:cNvSpPr txBox="1"/>
            <p:nvPr/>
          </p:nvSpPr>
          <p:spPr>
            <a:xfrm>
              <a:off x="1131703" y="5982408"/>
              <a:ext cx="99744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Délétions ORF8 associées à une diminution des capacités réplicatives </a:t>
              </a:r>
              <a:r>
                <a:rPr lang="fr-FR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 atténuation capacités invasives</a:t>
              </a:r>
              <a:endParaRPr lang="fr-FR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327EA9F8-5A89-49C1-97B6-E5B11724B920}"/>
                </a:ext>
              </a:extLst>
            </p:cNvPr>
            <p:cNvSpPr txBox="1"/>
            <p:nvPr/>
          </p:nvSpPr>
          <p:spPr>
            <a:xfrm>
              <a:off x="5906428" y="6377527"/>
              <a:ext cx="43028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>
                  <a:solidFill>
                    <a:srgbClr val="0000CC"/>
                  </a:solidFill>
                </a:rPr>
                <a:t>Su YCF et al. </a:t>
              </a:r>
              <a:r>
                <a:rPr lang="fr-FR" b="1" i="1" dirty="0" err="1">
                  <a:solidFill>
                    <a:srgbClr val="0000CC"/>
                  </a:solidFill>
                </a:rPr>
                <a:t>mBio</a:t>
              </a:r>
              <a:r>
                <a:rPr lang="fr-FR" b="1" i="1" dirty="0">
                  <a:solidFill>
                    <a:srgbClr val="0000CC"/>
                  </a:solidFill>
                </a:rPr>
                <a:t> (2020) vol 11:4 e1016-20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47342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1D3B7BDD-8A10-4909-88E8-90B4FA8022F6}"/>
              </a:ext>
            </a:extLst>
          </p:cNvPr>
          <p:cNvGrpSpPr/>
          <p:nvPr/>
        </p:nvGrpSpPr>
        <p:grpSpPr>
          <a:xfrm>
            <a:off x="180356" y="257527"/>
            <a:ext cx="11907973" cy="6564399"/>
            <a:chOff x="180356" y="257527"/>
            <a:chExt cx="11907973" cy="6564399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241D39ED-D749-4613-85A1-0892AC1910D1}"/>
                </a:ext>
              </a:extLst>
            </p:cNvPr>
            <p:cNvGrpSpPr/>
            <p:nvPr/>
          </p:nvGrpSpPr>
          <p:grpSpPr>
            <a:xfrm>
              <a:off x="180356" y="972997"/>
              <a:ext cx="8402482" cy="5848929"/>
              <a:chOff x="2981848" y="936883"/>
              <a:chExt cx="8052597" cy="5848929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F740E1EA-0057-4DEB-BB35-C1FBAEDABC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2283" r="4071"/>
              <a:stretch/>
            </p:blipFill>
            <p:spPr>
              <a:xfrm>
                <a:off x="2981848" y="936883"/>
                <a:ext cx="5368398" cy="5316446"/>
              </a:xfrm>
              <a:prstGeom prst="rect">
                <a:avLst/>
              </a:prstGeom>
            </p:spPr>
          </p:pic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97251059-EF63-4AC8-8048-B41BD4B9CFC6}"/>
                  </a:ext>
                </a:extLst>
              </p:cNvPr>
              <p:cNvSpPr txBox="1"/>
              <p:nvPr/>
            </p:nvSpPr>
            <p:spPr>
              <a:xfrm>
                <a:off x="5666047" y="6416480"/>
                <a:ext cx="536839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1800" b="1" i="1" u="none" strike="noStrike" baseline="0" dirty="0">
                    <a:solidFill>
                      <a:srgbClr val="0000CC"/>
                    </a:solidFill>
                    <a:latin typeface="AdvPSA183"/>
                  </a:rPr>
                  <a:t>                                           </a:t>
                </a:r>
                <a:endParaRPr lang="fr-FR" sz="1800" b="1" i="1" dirty="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1DFCA9B0-D026-4033-8D2D-6FD1E0685466}"/>
                </a:ext>
              </a:extLst>
            </p:cNvPr>
            <p:cNvSpPr txBox="1"/>
            <p:nvPr/>
          </p:nvSpPr>
          <p:spPr>
            <a:xfrm>
              <a:off x="1164103" y="257527"/>
              <a:ext cx="102664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Emergence et évolution de la dispersion de la mutation </a:t>
              </a:r>
              <a:r>
                <a:rPr lang="fr-FR" sz="2400" b="1" dirty="0">
                  <a:solidFill>
                    <a:srgbClr val="FF0000"/>
                  </a:solidFill>
                </a:rPr>
                <a:t>D</a:t>
              </a:r>
              <a:r>
                <a:rPr lang="fr-FR" sz="2400" b="1" dirty="0"/>
                <a:t>614 </a:t>
              </a:r>
              <a:r>
                <a:rPr lang="fr-FR" sz="2400" b="1" dirty="0">
                  <a:sym typeface="Wingdings" panose="05000000000000000000" pitchFamily="2" charset="2"/>
                </a:rPr>
                <a:t> </a:t>
              </a:r>
              <a:r>
                <a:rPr lang="fr-FR" sz="2400" b="1" dirty="0">
                  <a:solidFill>
                    <a:srgbClr val="FF0000"/>
                  </a:solidFill>
                  <a:sym typeface="Wingdings" panose="05000000000000000000" pitchFamily="2" charset="2"/>
                </a:rPr>
                <a:t>G</a:t>
              </a:r>
              <a:r>
                <a:rPr lang="fr-FR" sz="2400" b="1" dirty="0">
                  <a:sym typeface="Wingdings" panose="05000000000000000000" pitchFamily="2" charset="2"/>
                </a:rPr>
                <a:t>614</a:t>
              </a:r>
              <a:endParaRPr lang="fr-FR" sz="2400" b="1" dirty="0"/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F03780E4-49E2-4F34-A17B-CB91DB3F877F}"/>
                </a:ext>
              </a:extLst>
            </p:cNvPr>
            <p:cNvSpPr txBox="1"/>
            <p:nvPr/>
          </p:nvSpPr>
          <p:spPr>
            <a:xfrm>
              <a:off x="180356" y="6239799"/>
              <a:ext cx="60942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800" b="1" i="1" u="none" strike="noStrike" baseline="0" dirty="0" err="1">
                  <a:solidFill>
                    <a:srgbClr val="0000CC"/>
                  </a:solidFill>
                  <a:latin typeface="AdvPSA183"/>
                </a:rPr>
                <a:t>Korber</a:t>
              </a:r>
              <a:r>
                <a:rPr lang="fr-FR" sz="1800" b="1" i="1" u="none" strike="noStrike" baseline="0" dirty="0">
                  <a:solidFill>
                    <a:srgbClr val="0000CC"/>
                  </a:solidFill>
                  <a:latin typeface="AdvPSA183"/>
                </a:rPr>
                <a:t> B. et al. </a:t>
              </a:r>
              <a:r>
                <a:rPr lang="fr-FR" sz="1800" b="1" i="1" u="none" strike="noStrike" baseline="0" dirty="0" err="1">
                  <a:solidFill>
                    <a:srgbClr val="0000CC"/>
                  </a:solidFill>
                  <a:latin typeface="AdvPSA183"/>
                </a:rPr>
                <a:t>Cell</a:t>
              </a:r>
              <a:r>
                <a:rPr lang="fr-FR" sz="1800" b="1" i="1" u="none" strike="noStrike" baseline="0" dirty="0">
                  <a:solidFill>
                    <a:srgbClr val="0000CC"/>
                  </a:solidFill>
                  <a:latin typeface="AdvPSA183"/>
                </a:rPr>
                <a:t>,</a:t>
              </a:r>
              <a:r>
                <a:rPr lang="fr-FR" sz="1800" b="1" i="1" dirty="0">
                  <a:solidFill>
                    <a:srgbClr val="0000CC"/>
                  </a:solidFill>
                  <a:latin typeface="AdvPSA183"/>
                </a:rPr>
                <a:t> 2020, </a:t>
              </a:r>
              <a:r>
                <a:rPr lang="fr-FR" sz="1800" b="1" i="1" u="none" strike="noStrike" baseline="0" dirty="0">
                  <a:solidFill>
                    <a:srgbClr val="0000CC"/>
                  </a:solidFill>
                  <a:latin typeface="Advhelvneue-italic"/>
                </a:rPr>
                <a:t>182 (</a:t>
              </a:r>
              <a:r>
                <a:rPr lang="fr-FR" sz="1800" b="1" i="1" dirty="0">
                  <a:solidFill>
                    <a:srgbClr val="0000CC"/>
                  </a:solidFill>
                  <a:latin typeface="AdvPSA183"/>
                </a:rPr>
                <a:t>August 20): </a:t>
              </a:r>
              <a:r>
                <a:rPr lang="fr-FR" sz="1800" b="1" i="1" u="none" strike="noStrike" baseline="0" dirty="0">
                  <a:solidFill>
                    <a:srgbClr val="0000CC"/>
                  </a:solidFill>
                  <a:latin typeface="AdvPSA183"/>
                </a:rPr>
                <a:t>812–827</a:t>
              </a:r>
              <a:endParaRPr lang="fr-FR" dirty="0"/>
            </a:p>
          </p:txBody>
        </p: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A8BA053A-F989-45E1-92BE-A68C8DC607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348395" y="688300"/>
              <a:ext cx="165756" cy="3207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F18EA35F-FA85-44A6-92B4-CD4A32E324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699931" y="705578"/>
              <a:ext cx="0" cy="3034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BE109AF-A85A-4628-93B5-A6C4B594EE4D}"/>
                </a:ext>
              </a:extLst>
            </p:cNvPr>
            <p:cNvSpPr txBox="1"/>
            <p:nvPr/>
          </p:nvSpPr>
          <p:spPr>
            <a:xfrm>
              <a:off x="10271905" y="1039848"/>
              <a:ext cx="1121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Glycine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B6F6342-69CC-4854-8093-2461F44CF125}"/>
                </a:ext>
              </a:extLst>
            </p:cNvPr>
            <p:cNvSpPr txBox="1"/>
            <p:nvPr/>
          </p:nvSpPr>
          <p:spPr>
            <a:xfrm>
              <a:off x="7841688" y="1014693"/>
              <a:ext cx="23679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Acide Aspartique</a:t>
              </a:r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B950459F-CEA8-4CB8-B1FC-661DE2E81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63003" y="1501514"/>
              <a:ext cx="6125326" cy="3239642"/>
            </a:xfrm>
            <a:prstGeom prst="rect">
              <a:avLst/>
            </a:prstGeom>
          </p:spPr>
        </p:pic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CB1C266E-8CEC-4647-BE19-1E2F8BC11096}"/>
              </a:ext>
            </a:extLst>
          </p:cNvPr>
          <p:cNvSpPr txBox="1"/>
          <p:nvPr/>
        </p:nvSpPr>
        <p:spPr>
          <a:xfrm>
            <a:off x="6171706" y="5033989"/>
            <a:ext cx="651913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/>
              <a:t>Une variante SARS-CoV-2 avec Spike G614 a remplacé D614</a:t>
            </a:r>
          </a:p>
          <a:p>
            <a:r>
              <a:rPr lang="fr-FR" sz="1600" b="1" dirty="0"/>
              <a:t>comme la forme pandémique dominante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/>
              <a:t> L'augmentation constante du G614 au niveau régional peut</a:t>
            </a:r>
          </a:p>
          <a:p>
            <a:r>
              <a:rPr lang="fr-FR" sz="1600" b="1" dirty="0"/>
              <a:t>indiquer un avantage de ce variant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1600" b="1" dirty="0"/>
              <a:t>G614 est associé à des charges virales plus élevées chez </a:t>
            </a:r>
          </a:p>
          <a:p>
            <a:r>
              <a:rPr lang="fr-FR" sz="1600" b="1" dirty="0"/>
              <a:t>les patients (défini par des Cts RT PCR inférieurs).</a:t>
            </a:r>
            <a:r>
              <a:rPr lang="fr-FR" sz="1600" b="1" dirty="0">
                <a:ea typeface="Calibri" panose="020F0502020204030204" pitchFamily="34" charset="0"/>
              </a:rPr>
              <a:t> </a:t>
            </a:r>
          </a:p>
          <a:p>
            <a:endParaRPr lang="fr-FR" sz="1600" b="1" dirty="0"/>
          </a:p>
          <a:p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41016679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D471E92B-9BF1-4D26-8D78-AA7DD60E5125}"/>
              </a:ext>
            </a:extLst>
          </p:cNvPr>
          <p:cNvGrpSpPr/>
          <p:nvPr/>
        </p:nvGrpSpPr>
        <p:grpSpPr>
          <a:xfrm>
            <a:off x="-91941" y="55113"/>
            <a:ext cx="10817314" cy="6666239"/>
            <a:chOff x="-91688" y="55113"/>
            <a:chExt cx="10804715" cy="6666239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4D34CC88-E16B-4ED8-9A64-E789A63E4AFE}"/>
                </a:ext>
              </a:extLst>
            </p:cNvPr>
            <p:cNvSpPr txBox="1"/>
            <p:nvPr/>
          </p:nvSpPr>
          <p:spPr>
            <a:xfrm>
              <a:off x="1475508" y="55113"/>
              <a:ext cx="923751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Le “nouveau” virus (SARS-CoV-2) </a:t>
              </a:r>
              <a:r>
                <a:rPr lang="en-US" sz="2800" b="1" dirty="0" err="1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venu</a:t>
              </a:r>
              <a:r>
                <a:rPr lang="en-US" sz="28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 </a:t>
              </a:r>
              <a:r>
                <a:rPr lang="en-US" sz="2800" b="1" dirty="0" err="1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d’ailleurs</a:t>
              </a:r>
              <a:r>
                <a:rPr lang="en-US" sz="28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ardingText-Regular"/>
                </a:rPr>
                <a:t>? - Emergence et propagation – 185 pays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0531217-FD15-4C53-8FD5-24DAD9F399FE}"/>
                </a:ext>
              </a:extLst>
            </p:cNvPr>
            <p:cNvSpPr/>
            <p:nvPr/>
          </p:nvSpPr>
          <p:spPr>
            <a:xfrm>
              <a:off x="-91688" y="2158348"/>
              <a:ext cx="2302935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Pneumonie atypique</a:t>
              </a:r>
            </a:p>
            <a:p>
              <a:pPr algn="ctr"/>
              <a:r>
                <a:rPr lang="fr-FR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émergente </a:t>
              </a:r>
            </a:p>
            <a:p>
              <a:pPr algn="ctr"/>
              <a:r>
                <a:rPr lang="fr-FR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 </a:t>
              </a:r>
              <a:r>
                <a:rPr lang="fr-FR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 maladie à coronavirus</a:t>
              </a:r>
            </a:p>
            <a:p>
              <a:pPr algn="ctr"/>
              <a:r>
                <a:rPr lang="fr-FR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2019 (la COVID-19)</a:t>
              </a:r>
            </a:p>
          </p:txBody>
        </p:sp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FFF2BEBA-D5FE-4C7A-AEA2-AC8FDC6BD3B5}"/>
                </a:ext>
              </a:extLst>
            </p:cNvPr>
            <p:cNvGrpSpPr/>
            <p:nvPr/>
          </p:nvGrpSpPr>
          <p:grpSpPr>
            <a:xfrm>
              <a:off x="2141904" y="983033"/>
              <a:ext cx="7854150" cy="3827958"/>
              <a:chOff x="1450443" y="1181285"/>
              <a:chExt cx="8109150" cy="4448456"/>
            </a:xfrm>
          </p:grpSpPr>
          <p:pic>
            <p:nvPicPr>
              <p:cNvPr id="15" name="Picture 2">
                <a:extLst>
                  <a:ext uri="{FF2B5EF4-FFF2-40B4-BE49-F238E27FC236}">
                    <a16:creationId xmlns:a16="http://schemas.microsoft.com/office/drawing/2014/main" id="{26FEECC3-69A9-43E5-B75D-4AEF26B0B73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50443" y="1181285"/>
                <a:ext cx="8109150" cy="44484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D1403D7-8914-423F-B90A-4F368705E809}"/>
                  </a:ext>
                </a:extLst>
              </p:cNvPr>
              <p:cNvSpPr txBox="1"/>
              <p:nvPr/>
            </p:nvSpPr>
            <p:spPr>
              <a:xfrm>
                <a:off x="1970360" y="1181285"/>
                <a:ext cx="7415696" cy="5364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b="1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Diagramme des principaux constituants de SARS-CoV-2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B9F669B2-C573-4867-87AF-DB350003A5E6}"/>
                  </a:ext>
                </a:extLst>
              </p:cNvPr>
              <p:cNvSpPr txBox="1"/>
              <p:nvPr/>
            </p:nvSpPr>
            <p:spPr>
              <a:xfrm>
                <a:off x="1450443" y="4877278"/>
                <a:ext cx="7833210" cy="429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b="1" dirty="0">
                    <a:solidFill>
                      <a:srgbClr val="FFFF00"/>
                    </a:solidFill>
                  </a:rPr>
                  <a:t>Patrimoine génétique ARN (30 kb)  + une 15</a:t>
                </a:r>
                <a:r>
                  <a:rPr lang="fr-FR" b="1" baseline="30000" dirty="0">
                    <a:solidFill>
                      <a:srgbClr val="FFFF00"/>
                    </a:solidFill>
                  </a:rPr>
                  <a:t>aine</a:t>
                </a:r>
                <a:r>
                  <a:rPr lang="fr-FR" b="1" dirty="0">
                    <a:solidFill>
                      <a:srgbClr val="FFFF00"/>
                    </a:solidFill>
                  </a:rPr>
                  <a:t> de gènes 4 protéines (S,M, E,N)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509AC0A-5CC0-4B15-91DD-FD102E88C2F8}"/>
                  </a:ext>
                </a:extLst>
              </p:cNvPr>
              <p:cNvSpPr txBox="1"/>
              <p:nvPr/>
            </p:nvSpPr>
            <p:spPr>
              <a:xfrm>
                <a:off x="1518651" y="1589667"/>
                <a:ext cx="1768970" cy="464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000" b="1" u="sng" dirty="0">
                    <a:solidFill>
                      <a:srgbClr val="FFFF00"/>
                    </a:solidFill>
                  </a:rPr>
                  <a:t>Taille </a:t>
                </a:r>
                <a:r>
                  <a:rPr lang="fr-FR" sz="2000" b="1" dirty="0">
                    <a:solidFill>
                      <a:srgbClr val="FFFF00"/>
                    </a:solidFill>
                  </a:rPr>
                  <a:t>: 125 nm</a:t>
                </a:r>
              </a:p>
            </p:txBody>
          </p:sp>
        </p:grp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6ADCD733-3F6C-4B48-842E-C6EAD3D97DD9}"/>
                </a:ext>
              </a:extLst>
            </p:cNvPr>
            <p:cNvSpPr txBox="1"/>
            <p:nvPr/>
          </p:nvSpPr>
          <p:spPr>
            <a:xfrm>
              <a:off x="2348047" y="5028581"/>
              <a:ext cx="7777352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/>
                <a:t>Depuis le début du XXI siècle</a:t>
              </a:r>
            </a:p>
            <a:p>
              <a:r>
                <a:rPr lang="fr-FR" sz="2000" b="1" dirty="0"/>
                <a:t>SRAS </a:t>
              </a:r>
              <a:r>
                <a:rPr lang="fr-FR" dirty="0"/>
                <a:t>syndrome respiratoire aigu sévère  </a:t>
              </a:r>
              <a:r>
                <a:rPr lang="fr-FR" sz="2000" b="1" dirty="0">
                  <a:solidFill>
                    <a:srgbClr val="006666"/>
                  </a:solidFill>
                </a:rPr>
                <a:t>(dû à SARS-CoV-1)</a:t>
              </a:r>
            </a:p>
            <a:p>
              <a:r>
                <a:rPr lang="fr-FR" sz="2000" b="1" dirty="0"/>
                <a:t>MERS </a:t>
              </a:r>
              <a:r>
                <a:rPr lang="fr-FR" dirty="0"/>
                <a:t>syndrome respiratoire du Moyen-Orient </a:t>
              </a:r>
              <a:r>
                <a:rPr lang="fr-FR" sz="2000" b="1" dirty="0">
                  <a:solidFill>
                    <a:srgbClr val="006666"/>
                  </a:solidFill>
                </a:rPr>
                <a:t>(dû à MERS-</a:t>
              </a:r>
              <a:r>
                <a:rPr lang="fr-FR" sz="2000" b="1" dirty="0" err="1">
                  <a:solidFill>
                    <a:srgbClr val="006666"/>
                  </a:solidFill>
                </a:rPr>
                <a:t>CoV</a:t>
              </a:r>
              <a:r>
                <a:rPr lang="fr-FR" sz="2000" b="1" dirty="0">
                  <a:solidFill>
                    <a:srgbClr val="006666"/>
                  </a:solidFill>
                </a:rPr>
                <a:t>)</a:t>
              </a:r>
            </a:p>
            <a:p>
              <a:r>
                <a:rPr lang="fr-FR" sz="2000" b="1" dirty="0"/>
                <a:t>Ne pas oublier les coronavirus des rhumes aux effets bénins : </a:t>
              </a:r>
              <a:r>
                <a:rPr lang="fr-FR" sz="2000" b="1" dirty="0">
                  <a:solidFill>
                    <a:srgbClr val="006666"/>
                  </a:solidFill>
                  <a:effectLst/>
                  <a:ea typeface="Calibri" panose="020F0502020204030204" pitchFamily="34" charset="0"/>
                </a:rPr>
                <a:t>HCoV-OC43, HCoV-229E, HCoV-NL63 ou HCoV-HKU1</a:t>
              </a:r>
              <a:r>
                <a:rPr lang="fr-FR" sz="2000" b="1" dirty="0">
                  <a:solidFill>
                    <a:srgbClr val="006666"/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45266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CC6B7A48-F51C-44CE-9ACB-250DD24ECAA3}"/>
              </a:ext>
            </a:extLst>
          </p:cNvPr>
          <p:cNvGrpSpPr/>
          <p:nvPr/>
        </p:nvGrpSpPr>
        <p:grpSpPr>
          <a:xfrm>
            <a:off x="1113030" y="421053"/>
            <a:ext cx="10144357" cy="6189302"/>
            <a:chOff x="1023820" y="320457"/>
            <a:chExt cx="10144357" cy="6189302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8663B42C-03E4-4ED7-8B1E-B31629DD04D8}"/>
                </a:ext>
              </a:extLst>
            </p:cNvPr>
            <p:cNvSpPr txBox="1"/>
            <p:nvPr/>
          </p:nvSpPr>
          <p:spPr>
            <a:xfrm>
              <a:off x="1096070" y="4262990"/>
              <a:ext cx="9999856" cy="22467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2800" b="1" dirty="0">
                  <a:solidFill>
                    <a:srgbClr val="006666"/>
                  </a:solidFill>
                  <a:ea typeface="Calibri" panose="020F0502020204030204" pitchFamily="34" charset="0"/>
                </a:rPr>
                <a:t>Découverte de la mutation </a:t>
              </a:r>
              <a:r>
                <a:rPr lang="fr-FR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 panose="020F0502020204030204" pitchFamily="34" charset="0"/>
                </a:rPr>
                <a:t>Ala</a:t>
              </a:r>
              <a:r>
                <a:rPr lang="fr-FR" sz="28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 panose="020F0502020204030204" pitchFamily="34" charset="0"/>
                </a:rPr>
                <a:t> 222 </a:t>
              </a:r>
              <a:r>
                <a:rPr lang="fr-FR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Calibri" panose="020F0502020204030204" pitchFamily="34" charset="0"/>
                </a:rPr>
                <a:t>Val</a:t>
              </a:r>
              <a:r>
                <a:rPr lang="fr-FR" sz="2800" b="1" dirty="0">
                  <a:solidFill>
                    <a:srgbClr val="006666"/>
                  </a:solidFill>
                  <a:effectLst/>
                  <a:ea typeface="Calibri" panose="020F0502020204030204" pitchFamily="34" charset="0"/>
                </a:rPr>
                <a:t> dans la glycoprotéine de pointe (elle est désignée sous le nom de clade GV, une partie du clade G. selon la classification de </a:t>
              </a:r>
              <a:r>
                <a:rPr lang="fr-FR" sz="2800" b="1" i="1" dirty="0">
                  <a:solidFill>
                    <a:srgbClr val="0000CC"/>
                  </a:solidFill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https://www.gisaid.org/</a:t>
              </a:r>
              <a:r>
                <a:rPr lang="fr-FR" sz="2800" b="1" i="1" dirty="0">
                  <a:solidFill>
                    <a:srgbClr val="006666"/>
                  </a:solidFill>
                  <a:effectLst/>
                  <a:ea typeface="Calibri" panose="020F0502020204030204" pitchFamily="34" charset="0"/>
                </a:rPr>
                <a:t>. </a:t>
              </a:r>
              <a:endParaRPr lang="fr-FR" sz="2800" b="1" i="1" dirty="0">
                <a:solidFill>
                  <a:srgbClr val="006666"/>
                </a:solidFill>
                <a:ea typeface="Calibri" panose="020F050202020403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fr-FR" sz="2800" b="1" dirty="0">
                <a:solidFill>
                  <a:srgbClr val="006666"/>
                </a:solidFill>
                <a:effectLst/>
                <a:ea typeface="Calibri" panose="020F050202020403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2800" b="1" dirty="0">
                  <a:solidFill>
                    <a:srgbClr val="006666"/>
                  </a:solidFill>
                </a:rPr>
                <a:t>Au Royaume-Uni découverte d’un cluster </a:t>
              </a:r>
              <a:r>
                <a:rPr lang="fr-FR" sz="28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Asp</a:t>
              </a:r>
              <a:r>
                <a:rPr lang="fr-FR" sz="28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sz="2800" b="1" dirty="0">
                  <a:solidFill>
                    <a:srgbClr val="006666"/>
                  </a:solidFill>
                </a:rPr>
                <a:t>501 </a:t>
              </a:r>
              <a:r>
                <a:rPr lang="fr-FR" sz="2800" b="1" dirty="0">
                  <a:solidFill>
                    <a:srgbClr val="FF0000"/>
                  </a:solidFill>
                </a:rPr>
                <a:t>Trp 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4F94F5F2-9A88-4736-9076-1D7C290B30A0}"/>
                </a:ext>
              </a:extLst>
            </p:cNvPr>
            <p:cNvSpPr txBox="1"/>
            <p:nvPr/>
          </p:nvSpPr>
          <p:spPr>
            <a:xfrm>
              <a:off x="1023820" y="320457"/>
              <a:ext cx="10144357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anose="02020603050405020304" pitchFamily="18" charset="0"/>
                </a:rPr>
                <a:t>A l’inverse d’autres coronavirus, SARS-CoV-2 est plutôt stable car il possède une enzyme qui corrige ces erreurs </a:t>
              </a:r>
              <a:r>
                <a:rPr lang="fr-FR" sz="28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anose="02020603050405020304" pitchFamily="18" charset="0"/>
                </a:rPr>
                <a:t>(une </a:t>
              </a:r>
              <a:r>
                <a:rPr lang="fr-FR" sz="2800" b="1" u="sng" dirty="0" err="1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anose="02020603050405020304" pitchFamily="18" charset="0"/>
                </a:rPr>
                <a:t>exoribonucléase</a:t>
              </a:r>
              <a:r>
                <a:rPr lang="fr-FR" sz="2800" b="1" u="sng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anose="02020603050405020304" pitchFamily="18" charset="0"/>
                </a:rPr>
                <a:t>). </a:t>
              </a:r>
            </a:p>
            <a:p>
              <a:endParaRPr lang="fr-FR" sz="2800" b="1" dirty="0">
                <a:effectLst/>
                <a:ea typeface="Times New Roman" panose="02020603050405020304" pitchFamily="18" charset="0"/>
              </a:endParaRPr>
            </a:p>
            <a:p>
              <a:r>
                <a:rPr lang="fr-FR" sz="2800" b="1" dirty="0">
                  <a:effectLst/>
                  <a:ea typeface="Times New Roman" panose="02020603050405020304" pitchFamily="18" charset="0"/>
                </a:rPr>
                <a:t>Depuis le début de l’épidémie, plusieurs dizaines de mutations du SARS-CoV-2 ont été décrites dans la littérature et les conséquences de certaines d’entre-elles ont été explorées.  Le plus souvent, il s’agit de la modification ponctuelle </a:t>
              </a:r>
              <a:r>
                <a:rPr lang="fr-FR" sz="28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Times New Roman" panose="02020603050405020304" pitchFamily="18" charset="0"/>
                </a:rPr>
                <a:t>d’un seul nucléotide.</a:t>
              </a:r>
              <a:endParaRPr lang="fr-F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5" name="ZoneTexte 4">
            <a:extLst>
              <a:ext uri="{FF2B5EF4-FFF2-40B4-BE49-F238E27FC236}">
                <a16:creationId xmlns:a16="http://schemas.microsoft.com/office/drawing/2014/main" id="{26D7E7BF-663A-434B-8050-F3B70F19737E}"/>
              </a:ext>
            </a:extLst>
          </p:cNvPr>
          <p:cNvSpPr txBox="1"/>
          <p:nvPr/>
        </p:nvSpPr>
        <p:spPr>
          <a:xfrm>
            <a:off x="312234" y="3684981"/>
            <a:ext cx="603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u="sng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Deux émergences récentes en Europe : </a:t>
            </a:r>
          </a:p>
        </p:txBody>
      </p:sp>
    </p:spTree>
    <p:extLst>
      <p:ext uri="{BB962C8B-B14F-4D97-AF65-F5344CB8AC3E}">
        <p14:creationId xmlns:p14="http://schemas.microsoft.com/office/powerpoint/2010/main" val="3596804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B8D5BE3B-CCFB-4EA7-86AB-86CF9C4E6887}"/>
              </a:ext>
            </a:extLst>
          </p:cNvPr>
          <p:cNvGrpSpPr/>
          <p:nvPr/>
        </p:nvGrpSpPr>
        <p:grpSpPr>
          <a:xfrm>
            <a:off x="443924" y="210026"/>
            <a:ext cx="13850379" cy="6647974"/>
            <a:chOff x="443924" y="210026"/>
            <a:chExt cx="13850379" cy="6647974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4E91D664-7B70-4F93-B2D4-4AC30F5A5F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2399" y="1915569"/>
              <a:ext cx="3975677" cy="2481785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AA8CA94-6D59-47A5-A30C-4C5C3184926A}"/>
                </a:ext>
              </a:extLst>
            </p:cNvPr>
            <p:cNvSpPr txBox="1"/>
            <p:nvPr/>
          </p:nvSpPr>
          <p:spPr>
            <a:xfrm>
              <a:off x="10982117" y="3786789"/>
              <a:ext cx="120988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Activation </a:t>
              </a:r>
            </a:p>
            <a:p>
              <a:pPr algn="ctr"/>
              <a:endPara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fr-F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génique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C93942E8-C385-4809-8D44-EA4FC1410ACC}"/>
                </a:ext>
              </a:extLst>
            </p:cNvPr>
            <p:cNvSpPr txBox="1"/>
            <p:nvPr/>
          </p:nvSpPr>
          <p:spPr>
            <a:xfrm>
              <a:off x="5747265" y="2122134"/>
              <a:ext cx="23542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Récepteurs interférons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0EF596C6-2793-439D-8CED-1C752A694B4B}"/>
                </a:ext>
              </a:extLst>
            </p:cNvPr>
            <p:cNvSpPr txBox="1"/>
            <p:nvPr/>
          </p:nvSpPr>
          <p:spPr>
            <a:xfrm>
              <a:off x="8516563" y="1752802"/>
              <a:ext cx="1243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Interférons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D639D70-F374-4DFD-ADCE-8F740DC42BD1}"/>
                </a:ext>
              </a:extLst>
            </p:cNvPr>
            <p:cNvSpPr txBox="1"/>
            <p:nvPr/>
          </p:nvSpPr>
          <p:spPr>
            <a:xfrm>
              <a:off x="9760237" y="1838919"/>
              <a:ext cx="17352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Liaison </a:t>
              </a:r>
            </a:p>
            <a:p>
              <a:pPr algn="ctr"/>
              <a:r>
                <a:rPr lang="fr-F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IFN1/récepteurs</a:t>
              </a: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3E10E3D6-B968-4071-84AA-449ED769D751}"/>
                </a:ext>
              </a:extLst>
            </p:cNvPr>
            <p:cNvSpPr txBox="1"/>
            <p:nvPr/>
          </p:nvSpPr>
          <p:spPr>
            <a:xfrm>
              <a:off x="443924" y="210026"/>
              <a:ext cx="11486308" cy="66479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32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Covid-19 : 15 % des formes graves de la maladie s’expliqueraient par des anomalies génétiques et immunologiques.</a:t>
              </a:r>
            </a:p>
            <a:p>
              <a:endParaRPr lang="fr-FR" dirty="0"/>
            </a:p>
            <a:p>
              <a:r>
                <a:rPr lang="fr-FR" sz="2800" b="1" dirty="0"/>
                <a:t>Perturbations de </a:t>
              </a:r>
              <a:r>
                <a:rPr lang="fr-FR" sz="28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 voie des interférons (IFN) de type I</a:t>
              </a:r>
              <a:r>
                <a:rPr lang="fr-FR" sz="280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fr-FR" sz="2800" b="1" dirty="0"/>
                <a:t>qui sont de puissantes molécules antivirales.</a:t>
              </a:r>
            </a:p>
            <a:p>
              <a:endParaRPr lang="fr-FR" sz="2800" dirty="0"/>
            </a:p>
            <a:p>
              <a:r>
                <a:rPr lang="fr-FR" sz="2800" b="1" dirty="0"/>
                <a:t>Chez certains patients des anomalies génétiques </a:t>
              </a:r>
            </a:p>
            <a:p>
              <a:r>
                <a:rPr lang="fr-FR" sz="28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diminuent la production des IFN de type I.</a:t>
              </a:r>
            </a:p>
            <a:p>
              <a:pPr algn="l"/>
              <a:r>
                <a:rPr lang="fr-FR" sz="2800" b="1" dirty="0"/>
                <a:t>(3-4% des formes graves). </a:t>
              </a:r>
              <a:r>
                <a:rPr lang="fr-FR" dirty="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</a:p>
            <a:p>
              <a:pPr algn="l"/>
              <a:r>
                <a:rPr lang="fr-FR" sz="1800" b="1" i="1" u="none" strike="noStrike" baseline="0" dirty="0">
                  <a:solidFill>
                    <a:srgbClr val="0000CC"/>
                  </a:solidFill>
                </a:rPr>
                <a:t>Q. Zhang et al., Science, doi:10.1126/science.abd4570 (2020). </a:t>
              </a:r>
            </a:p>
            <a:p>
              <a:pPr algn="l"/>
              <a:endParaRPr lang="fr-FR" sz="2800" b="1" i="1" dirty="0">
                <a:solidFill>
                  <a:srgbClr val="0000CC"/>
                </a:solidFill>
              </a:endParaRPr>
            </a:p>
            <a:p>
              <a:r>
                <a:rPr lang="fr-FR" sz="2800" b="1" dirty="0"/>
                <a:t>Chez d’autres patients, identification de maladies auto-immunes qui sont associées à des auto-anticorps qui </a:t>
              </a:r>
              <a:r>
                <a:rPr lang="fr-FR" sz="28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bloquent l’action des IFN de type I</a:t>
              </a:r>
              <a:r>
                <a:rPr lang="fr-FR" sz="2800" b="1" dirty="0">
                  <a:solidFill>
                    <a:srgbClr val="C00000"/>
                  </a:solidFill>
                </a:rPr>
                <a:t> </a:t>
              </a:r>
              <a:r>
                <a:rPr lang="fr-FR" sz="2800" b="1" dirty="0"/>
                <a:t>et qui</a:t>
              </a:r>
            </a:p>
            <a:p>
              <a:r>
                <a:rPr lang="fr-FR" sz="2800" b="1" dirty="0"/>
                <a:t>représentent 10-11% des formes graves.</a:t>
              </a:r>
            </a:p>
            <a:p>
              <a:r>
                <a:rPr lang="fr-FR" sz="1800" b="1" i="1" u="none" strike="noStrike" baseline="0" dirty="0">
                  <a:solidFill>
                    <a:srgbClr val="0000CC"/>
                  </a:solidFill>
                </a:rPr>
                <a:t>P. Bastard et al., Science, </a:t>
              </a:r>
              <a:r>
                <a:rPr lang="fr-FR" sz="1800" b="1" i="1" u="none" strike="noStrike" baseline="0" dirty="0" err="1">
                  <a:solidFill>
                    <a:srgbClr val="0000CC"/>
                  </a:solidFill>
                </a:rPr>
                <a:t>doi</a:t>
              </a:r>
              <a:r>
                <a:rPr lang="fr-FR" sz="1800" b="1" i="1" u="none" strike="noStrike" baseline="0" dirty="0">
                  <a:solidFill>
                    <a:srgbClr val="0000CC"/>
                  </a:solidFill>
                </a:rPr>
                <a:t>: 10.1126/science.abd4585 (2020). </a:t>
              </a:r>
            </a:p>
            <a:p>
              <a:endParaRPr lang="fr-FR" sz="2800" dirty="0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0021B98-15BD-4D2C-A2EF-4CF5BEB2A050}"/>
                </a:ext>
              </a:extLst>
            </p:cNvPr>
            <p:cNvSpPr txBox="1"/>
            <p:nvPr/>
          </p:nvSpPr>
          <p:spPr>
            <a:xfrm>
              <a:off x="8196749" y="2998112"/>
              <a:ext cx="6097554" cy="7386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Activation de protéines </a:t>
              </a:r>
            </a:p>
            <a:p>
              <a:pPr algn="ctr"/>
              <a:r>
                <a:rPr lang="fr-FR" sz="1400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navette par  des</a:t>
              </a:r>
            </a:p>
            <a:p>
              <a:pPr algn="ctr"/>
              <a:r>
                <a:rPr lang="fr-FR" sz="1400" b="1" u="sng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phosphorylations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420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>
            <a:extLst>
              <a:ext uri="{FF2B5EF4-FFF2-40B4-BE49-F238E27FC236}">
                <a16:creationId xmlns:a16="http://schemas.microsoft.com/office/drawing/2014/main" id="{9CC017F9-0BE5-4455-B256-36A5E8433E79}"/>
              </a:ext>
            </a:extLst>
          </p:cNvPr>
          <p:cNvGrpSpPr/>
          <p:nvPr/>
        </p:nvGrpSpPr>
        <p:grpSpPr>
          <a:xfrm>
            <a:off x="148961" y="-24188"/>
            <a:ext cx="11835058" cy="6648469"/>
            <a:chOff x="148961" y="-24188"/>
            <a:chExt cx="11835058" cy="6648469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E636E634-CAB0-44E4-B172-ED66A15072B5}"/>
                </a:ext>
              </a:extLst>
            </p:cNvPr>
            <p:cNvGrpSpPr/>
            <p:nvPr/>
          </p:nvGrpSpPr>
          <p:grpSpPr>
            <a:xfrm>
              <a:off x="288813" y="1354856"/>
              <a:ext cx="11695206" cy="5269425"/>
              <a:chOff x="288813" y="1354856"/>
              <a:chExt cx="11695206" cy="5269425"/>
            </a:xfrm>
          </p:grpSpPr>
          <p:pic>
            <p:nvPicPr>
              <p:cNvPr id="3" name="Image 2">
                <a:extLst>
                  <a:ext uri="{FF2B5EF4-FFF2-40B4-BE49-F238E27FC236}">
                    <a16:creationId xmlns:a16="http://schemas.microsoft.com/office/drawing/2014/main" id="{C606D723-DE86-4CF4-AC3F-DA25512CCB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88813" y="1354856"/>
                <a:ext cx="11695206" cy="3677805"/>
              </a:xfrm>
              <a:prstGeom prst="rect">
                <a:avLst/>
              </a:prstGeom>
            </p:spPr>
          </p:pic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C4B3366D-0FD5-4F6A-864C-52DDE81B0D3F}"/>
                  </a:ext>
                </a:extLst>
              </p:cNvPr>
              <p:cNvSpPr txBox="1"/>
              <p:nvPr/>
            </p:nvSpPr>
            <p:spPr>
              <a:xfrm>
                <a:off x="321633" y="5032661"/>
                <a:ext cx="11548734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fr-FR" sz="2400" b="1" dirty="0">
                    <a:solidFill>
                      <a:srgbClr val="006666"/>
                    </a:solidFill>
                  </a:rPr>
                  <a:t>Identification d’un « cluster » de gènes en 3p21.31 comme </a:t>
                </a:r>
                <a:r>
                  <a:rPr lang="fr-FR" sz="2400" b="1" u="sng" dirty="0">
                    <a:solidFill>
                      <a:srgbClr val="006666"/>
                    </a:solidFill>
                  </a:rPr>
                  <a:t>locus de susceptibilité génétique chez les patients avec Covid-19 avec insuffisance respiratoire </a:t>
                </a:r>
                <a:r>
                  <a:rPr lang="fr-FR" sz="2400" b="1" dirty="0">
                    <a:solidFill>
                      <a:srgbClr val="006666"/>
                    </a:solidFill>
                  </a:rPr>
                  <a:t>et a confirmé une implication potentielle du </a:t>
                </a:r>
                <a:r>
                  <a:rPr lang="fr-FR" sz="2400" b="1" u="sng" dirty="0">
                    <a:solidFill>
                      <a:srgbClr val="006666"/>
                    </a:solidFill>
                  </a:rPr>
                  <a:t>système de groupe sanguin ABO (</a:t>
                </a:r>
                <a:r>
                  <a:rPr lang="fr-FR" sz="2400" b="1" i="0" u="sng" strike="noStrike" baseline="0" dirty="0" err="1">
                    <a:solidFill>
                      <a:srgbClr val="006666"/>
                    </a:solidFill>
                    <a:latin typeface="OTNEJMQuadraat"/>
                  </a:rPr>
                  <a:t>Loci</a:t>
                </a:r>
                <a:r>
                  <a:rPr lang="fr-FR" sz="2400" b="1" i="0" u="sng" strike="noStrike" baseline="0" dirty="0">
                    <a:solidFill>
                      <a:srgbClr val="006666"/>
                    </a:solidFill>
                    <a:latin typeface="OTNEJMQuadraat"/>
                  </a:rPr>
                  <a:t> 9q34.2)</a:t>
                </a:r>
                <a:r>
                  <a:rPr lang="fr-FR" sz="2400" b="1" i="0" u="none" strike="noStrike" baseline="0" dirty="0">
                    <a:solidFill>
                      <a:srgbClr val="006666"/>
                    </a:solidFill>
                    <a:latin typeface="OTNEJMQuadraat"/>
                  </a:rPr>
                  <a:t>.</a:t>
                </a:r>
                <a:endParaRPr lang="fr-FR" sz="2400" b="1" dirty="0">
                  <a:solidFill>
                    <a:srgbClr val="006666"/>
                  </a:solidFill>
                </a:endParaRPr>
              </a:p>
              <a:p>
                <a:endParaRPr lang="fr-FR" sz="2400" b="1" dirty="0">
                  <a:solidFill>
                    <a:srgbClr val="006666"/>
                  </a:solidFill>
                </a:endParaRP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89C51BD4-3CA4-4A38-8A7F-B5A7BD1F247D}"/>
                  </a:ext>
                </a:extLst>
              </p:cNvPr>
              <p:cNvSpPr txBox="1"/>
              <p:nvPr/>
            </p:nvSpPr>
            <p:spPr>
              <a:xfrm>
                <a:off x="3442811" y="2473792"/>
                <a:ext cx="186594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fr-FR" sz="2400" b="1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TNEJMQuadraat"/>
                  </a:rPr>
                  <a:t>L</a:t>
                </a:r>
                <a:r>
                  <a:rPr lang="fr-FR" sz="2400" b="1" i="0" u="none" strike="noStrike" baseline="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TNEJMQuadraat"/>
                  </a:rPr>
                  <a:t>oci</a:t>
                </a:r>
                <a:r>
                  <a:rPr lang="fr-FR" sz="2400" b="1" i="0" u="none" strike="noStrike" baseline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TNEJMQuadraat"/>
                  </a:rPr>
                  <a:t> 3p21.31</a:t>
                </a: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09E33921-5B67-435D-BCCC-D322F6C98AA7}"/>
                  </a:ext>
                </a:extLst>
              </p:cNvPr>
              <p:cNvSpPr txBox="1"/>
              <p:nvPr/>
            </p:nvSpPr>
            <p:spPr>
              <a:xfrm>
                <a:off x="7088907" y="2012127"/>
                <a:ext cx="186594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fr-FR" sz="2400" b="1" i="0" u="none" strike="noStrike" baseline="0" dirty="0" err="1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TNEJMQuadraat"/>
                  </a:rPr>
                  <a:t>Loci</a:t>
                </a:r>
                <a:r>
                  <a:rPr lang="fr-FR" sz="2400" b="1" i="0" u="none" strike="noStrike" baseline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TNEJMQuadraat"/>
                  </a:rPr>
                  <a:t> 9q34.2</a:t>
                </a:r>
                <a:endParaRPr lang="fr-FR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388F8401-B128-417A-8A41-B6D0BAB63910}"/>
                  </a:ext>
                </a:extLst>
              </p:cNvPr>
              <p:cNvSpPr txBox="1"/>
              <p:nvPr/>
            </p:nvSpPr>
            <p:spPr>
              <a:xfrm>
                <a:off x="4617720" y="6254949"/>
                <a:ext cx="678894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fr-FR" sz="1800" b="1" i="1" u="none" strike="noStrike" baseline="0" dirty="0">
                    <a:solidFill>
                      <a:srgbClr val="0000CC"/>
                    </a:solidFill>
                    <a:latin typeface="OTNEJMScalaSansLF-Bold"/>
                  </a:rPr>
                  <a:t>The </a:t>
                </a:r>
                <a:r>
                  <a:rPr lang="fr-FR" sz="1800" b="1" i="1" u="none" strike="noStrike" baseline="0" dirty="0" err="1">
                    <a:solidFill>
                      <a:srgbClr val="0000CC"/>
                    </a:solidFill>
                    <a:latin typeface="OTNEJMScalaSansLF-Bold"/>
                  </a:rPr>
                  <a:t>severe</a:t>
                </a:r>
                <a:r>
                  <a:rPr lang="fr-FR" sz="1800" b="1" i="1" u="none" strike="noStrike" baseline="0" dirty="0">
                    <a:solidFill>
                      <a:srgbClr val="0000CC"/>
                    </a:solidFill>
                    <a:latin typeface="OTNEJMScalaSansLF-Bold"/>
                  </a:rPr>
                  <a:t> Covid-19 GWAS Group, N </a:t>
                </a:r>
                <a:r>
                  <a:rPr lang="fr-FR" sz="1800" b="1" i="1" u="none" strike="noStrike" baseline="0" dirty="0" err="1">
                    <a:solidFill>
                      <a:srgbClr val="0000CC"/>
                    </a:solidFill>
                    <a:latin typeface="OTNEJMScalaSansLF-Bold"/>
                  </a:rPr>
                  <a:t>Engl</a:t>
                </a:r>
                <a:r>
                  <a:rPr lang="fr-FR" sz="1800" b="1" i="1" u="none" strike="noStrike" baseline="0" dirty="0">
                    <a:solidFill>
                      <a:srgbClr val="0000CC"/>
                    </a:solidFill>
                    <a:latin typeface="OTNEJMScalaSansLF-Bold"/>
                  </a:rPr>
                  <a:t> J Med  (2020);383:1522-34.</a:t>
                </a:r>
                <a:endParaRPr lang="fr-FR" sz="5400" b="1" i="1" dirty="0">
                  <a:solidFill>
                    <a:srgbClr val="0000CC"/>
                  </a:solidFill>
                </a:endParaRPr>
              </a:p>
            </p:txBody>
          </p: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FA09A063-816E-4A67-802A-4756A74BDACD}"/>
                </a:ext>
              </a:extLst>
            </p:cNvPr>
            <p:cNvSpPr txBox="1"/>
            <p:nvPr/>
          </p:nvSpPr>
          <p:spPr>
            <a:xfrm>
              <a:off x="148961" y="-24188"/>
              <a:ext cx="11824996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800000"/>
                  </a:solidFill>
                </a:rPr>
                <a:t>Résumé de l'étude de la </a:t>
              </a:r>
              <a:r>
                <a:rPr lang="fr-FR" sz="2400" b="1" dirty="0" err="1">
                  <a:solidFill>
                    <a:srgbClr val="800000"/>
                  </a:solidFill>
                </a:rPr>
                <a:t>Genomewide</a:t>
              </a:r>
              <a:r>
                <a:rPr lang="fr-FR" sz="2400" b="1" dirty="0">
                  <a:solidFill>
                    <a:srgbClr val="800000"/>
                  </a:solidFill>
                </a:rPr>
                <a:t> Association (GWAS) (Manhattan).</a:t>
              </a:r>
            </a:p>
            <a:p>
              <a:pPr algn="ctr"/>
              <a:r>
                <a:rPr lang="fr-FR" sz="2400" b="1" dirty="0">
                  <a:solidFill>
                    <a:srgbClr val="800000"/>
                  </a:solidFill>
                </a:rPr>
                <a:t>Tracé des statistiques de l'association de méta-analyses mettant en évidence deux locus de sensibilité à l'échelle du génome -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F32576B2-007B-475B-BB97-832FDCE761C5}"/>
                </a:ext>
              </a:extLst>
            </p:cNvPr>
            <p:cNvSpPr txBox="1"/>
            <p:nvPr/>
          </p:nvSpPr>
          <p:spPr>
            <a:xfrm>
              <a:off x="3903310" y="2244540"/>
              <a:ext cx="19466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Récepteurs </a:t>
              </a:r>
              <a:r>
                <a:rPr lang="fr-FR" sz="1400" b="1" dirty="0" err="1"/>
                <a:t>chemokines</a:t>
              </a:r>
              <a:endParaRPr lang="fr-FR" sz="1400" b="1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F98563C2-428F-458C-979D-6D49B6B553A3}"/>
                </a:ext>
              </a:extLst>
            </p:cNvPr>
            <p:cNvSpPr txBox="1"/>
            <p:nvPr/>
          </p:nvSpPr>
          <p:spPr>
            <a:xfrm>
              <a:off x="4120827" y="1652714"/>
              <a:ext cx="15657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b="1" dirty="0"/>
                <a:t>Voies de réponses </a:t>
              </a:r>
            </a:p>
            <a:p>
              <a:r>
                <a:rPr lang="fr-FR" sz="1400" b="1" dirty="0"/>
                <a:t>immunes</a:t>
              </a:r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2263875F-03D7-48FB-88EF-F5CF156DDB60}"/>
                </a:ext>
              </a:extLst>
            </p:cNvPr>
            <p:cNvSpPr txBox="1"/>
            <p:nvPr/>
          </p:nvSpPr>
          <p:spPr>
            <a:xfrm>
              <a:off x="7861609" y="2438604"/>
              <a:ext cx="27815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/>
                <a:t>O+ </a:t>
              </a:r>
              <a:r>
                <a:rPr lang="fr-FR" b="1" dirty="0">
                  <a:sym typeface="Wingdings" panose="05000000000000000000" pitchFamily="2" charset="2"/>
                </a:rPr>
                <a:t> 33% risque en moins</a:t>
              </a:r>
            </a:p>
            <a:p>
              <a:r>
                <a:rPr lang="fr-FR" b="1" dirty="0">
                  <a:sym typeface="Wingdings" panose="05000000000000000000" pitchFamily="2" charset="2"/>
                </a:rPr>
                <a:t>A     risque accru 20%</a:t>
              </a:r>
              <a:endParaRPr lang="fr-FR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0404979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A298B119-9E8C-4868-9560-87D9E884136A}"/>
              </a:ext>
            </a:extLst>
          </p:cNvPr>
          <p:cNvGrpSpPr/>
          <p:nvPr/>
        </p:nvGrpSpPr>
        <p:grpSpPr>
          <a:xfrm>
            <a:off x="493453" y="335837"/>
            <a:ext cx="11533094" cy="6522163"/>
            <a:chOff x="493453" y="335837"/>
            <a:chExt cx="11533094" cy="6522163"/>
          </a:xfrm>
        </p:grpSpPr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B12A1B13-FFF4-42BA-985F-54C1BC142EB8}"/>
                </a:ext>
              </a:extLst>
            </p:cNvPr>
            <p:cNvSpPr txBox="1"/>
            <p:nvPr/>
          </p:nvSpPr>
          <p:spPr>
            <a:xfrm>
              <a:off x="493453" y="335837"/>
              <a:ext cx="11533094" cy="28623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60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Compléments ….  </a:t>
              </a:r>
              <a:endParaRPr lang="fr-F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endParaRPr lang="fr-FR" sz="6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r>
                <a:rPr lang="fr-FR" sz="60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   Références et études affinées. </a:t>
              </a:r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42816A08-5D31-43F4-B0BB-84EB0E2AD1B1}"/>
                </a:ext>
              </a:extLst>
            </p:cNvPr>
            <p:cNvSpPr txBox="1"/>
            <p:nvPr/>
          </p:nvSpPr>
          <p:spPr>
            <a:xfrm>
              <a:off x="4337825" y="4457343"/>
              <a:ext cx="7535717" cy="24006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>
                  <a:solidFill>
                    <a:srgbClr val="800000"/>
                  </a:solidFill>
                </a:rPr>
                <a:t>Complexe interférons/récepteurs.</a:t>
              </a:r>
            </a:p>
            <a:p>
              <a:r>
                <a:rPr lang="fr-FR" sz="2400" b="1" dirty="0">
                  <a:solidFill>
                    <a:srgbClr val="800000"/>
                  </a:solidFill>
                </a:rPr>
                <a:t>Durée de vie du SARS-CoV-2 (sur la peau et divers objets).</a:t>
              </a:r>
            </a:p>
            <a:p>
              <a:r>
                <a:rPr lang="fr-FR" sz="2400" b="1" dirty="0">
                  <a:solidFill>
                    <a:srgbClr val="800000"/>
                  </a:solidFill>
                </a:rPr>
                <a:t>Diagramme protéique ruban des interférons.</a:t>
              </a:r>
            </a:p>
            <a:p>
              <a:r>
                <a:rPr lang="fr-FR" sz="2400" b="1" dirty="0">
                  <a:solidFill>
                    <a:srgbClr val="800000"/>
                  </a:solidFill>
                </a:rPr>
                <a:t>Quelques liens et références utiles.</a:t>
              </a:r>
            </a:p>
            <a:p>
              <a:endParaRPr lang="fr-FR" dirty="0">
                <a:solidFill>
                  <a:srgbClr val="800000"/>
                </a:solidFill>
              </a:endParaRPr>
            </a:p>
            <a:p>
              <a:endParaRPr lang="fr-FR" dirty="0">
                <a:solidFill>
                  <a:srgbClr val="800000"/>
                </a:solidFill>
              </a:endParaRPr>
            </a:p>
            <a:p>
              <a:endParaRPr lang="fr-FR" dirty="0">
                <a:solidFill>
                  <a:srgbClr val="8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64662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B38B5C2-EB6E-41E4-A932-B6C91D10652D}"/>
              </a:ext>
            </a:extLst>
          </p:cNvPr>
          <p:cNvGrpSpPr/>
          <p:nvPr/>
        </p:nvGrpSpPr>
        <p:grpSpPr>
          <a:xfrm>
            <a:off x="365760" y="120598"/>
            <a:ext cx="11826240" cy="6598467"/>
            <a:chOff x="365760" y="120598"/>
            <a:chExt cx="11826240" cy="6598467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54013AE0-BB7B-48BA-80BC-0E5B32E92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3994" y="1349309"/>
              <a:ext cx="6094206" cy="4725819"/>
            </a:xfrm>
            <a:prstGeom prst="rect">
              <a:avLst/>
            </a:prstGeom>
          </p:spPr>
        </p:pic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08B709A6-D9A2-4D76-853A-9CD1A1B8A22C}"/>
                </a:ext>
              </a:extLst>
            </p:cNvPr>
            <p:cNvSpPr txBox="1"/>
            <p:nvPr/>
          </p:nvSpPr>
          <p:spPr>
            <a:xfrm>
              <a:off x="365760" y="120598"/>
              <a:ext cx="1119871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</a:t>
              </a:r>
              <a:r>
                <a:rPr lang="en-US" sz="2800" b="1" i="0" u="none" strike="noStrike" baseline="0" dirty="0" err="1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omplexe</a:t>
              </a:r>
              <a:r>
                <a:rPr lang="en-US" sz="2800" b="1" i="0" u="none" strike="noStrike" baseline="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</a:t>
              </a:r>
              <a:r>
                <a:rPr lang="en-US" sz="2800" b="1" i="0" u="none" strike="noStrike" baseline="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nterferon de type I (IFN) /</a:t>
              </a:r>
              <a:r>
                <a:rPr lang="en-US" sz="2800" b="1" i="0" u="none" strike="noStrike" baseline="0" dirty="0" err="1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</a:t>
              </a:r>
              <a:r>
                <a:rPr lang="en-US" sz="2800" b="1" dirty="0" err="1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écepteurs</a:t>
              </a:r>
              <a:endParaRPr lang="fr-FR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7679872-D805-43C8-B015-54D370602963}"/>
                </a:ext>
              </a:extLst>
            </p:cNvPr>
            <p:cNvSpPr txBox="1"/>
            <p:nvPr/>
          </p:nvSpPr>
          <p:spPr>
            <a:xfrm>
              <a:off x="5693485" y="6349733"/>
              <a:ext cx="60942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fr-FR" b="1" i="1" u="none" strike="noStrike" baseline="0" dirty="0" err="1">
                  <a:solidFill>
                    <a:srgbClr val="0000CC"/>
                  </a:solidFill>
                  <a:latin typeface="GillSans-LightItalic"/>
                </a:rPr>
                <a:t>Pestka</a:t>
              </a:r>
              <a:r>
                <a:rPr lang="fr-FR" b="1" i="1" u="none" strike="noStrike" baseline="0" dirty="0">
                  <a:solidFill>
                    <a:srgbClr val="0000CC"/>
                  </a:solidFill>
                  <a:latin typeface="GillSans-LightItalic"/>
                </a:rPr>
                <a:t> S. et al. </a:t>
              </a:r>
              <a:r>
                <a:rPr lang="fr-FR" b="1" i="1" u="none" strike="noStrike" baseline="0" dirty="0" err="1">
                  <a:solidFill>
                    <a:srgbClr val="0000CC"/>
                  </a:solidFill>
                  <a:latin typeface="GillSans-LightItalic"/>
                </a:rPr>
                <a:t>Immunological</a:t>
              </a:r>
              <a:r>
                <a:rPr lang="fr-FR" b="1" i="1" u="none" strike="noStrike" baseline="0" dirty="0">
                  <a:solidFill>
                    <a:srgbClr val="0000CC"/>
                  </a:solidFill>
                  <a:latin typeface="GillSans-LightItalic"/>
                </a:rPr>
                <a:t> </a:t>
              </a:r>
              <a:r>
                <a:rPr lang="fr-FR" b="1" i="1" u="none" strike="noStrike" baseline="0" dirty="0" err="1">
                  <a:solidFill>
                    <a:srgbClr val="0000CC"/>
                  </a:solidFill>
                  <a:latin typeface="GillSans-LightItalic"/>
                </a:rPr>
                <a:t>Reviews</a:t>
              </a:r>
              <a:r>
                <a:rPr lang="fr-FR" b="1" i="1" u="none" strike="noStrike" baseline="0" dirty="0">
                  <a:solidFill>
                    <a:srgbClr val="0000CC"/>
                  </a:solidFill>
                  <a:latin typeface="GillSans-LightItalic"/>
                </a:rPr>
                <a:t> 2004 Vol. 202: 8–32</a:t>
              </a:r>
              <a:endParaRPr lang="fr-FR" sz="4800" b="1" dirty="0">
                <a:solidFill>
                  <a:srgbClr val="0000CC"/>
                </a:solidFill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F838B246-0CE3-4CB7-927E-BF8BE8D67B65}"/>
                </a:ext>
              </a:extLst>
            </p:cNvPr>
            <p:cNvSpPr txBox="1"/>
            <p:nvPr/>
          </p:nvSpPr>
          <p:spPr>
            <a:xfrm>
              <a:off x="6096000" y="1190683"/>
              <a:ext cx="6096000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 </a:t>
              </a:r>
              <a:r>
                <a:rPr lang="en-US" sz="2800" b="1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complexe</a:t>
              </a:r>
              <a:r>
                <a:rPr lang="en-US" sz="28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récepteur</a:t>
              </a:r>
              <a:r>
                <a:rPr lang="en-US" sz="28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est</a:t>
              </a:r>
              <a:r>
                <a:rPr lang="en-US" sz="28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composé</a:t>
              </a:r>
              <a:r>
                <a:rPr lang="en-US" sz="28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de deux </a:t>
              </a:r>
              <a:r>
                <a:rPr lang="en-US" sz="2800" b="1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chaînes</a:t>
              </a:r>
              <a:endParaRPr lang="en-US" sz="2800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en-US" sz="28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800" b="1" dirty="0" err="1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différentes</a:t>
              </a:r>
              <a:r>
                <a:rPr lang="en-US" sz="2800" b="1" i="0" u="none" strike="noStrike" baseline="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IFN-</a:t>
              </a:r>
              <a:r>
                <a:rPr lang="en-US" sz="2800" b="1" i="0" u="none" strike="noStrike" baseline="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a</a:t>
              </a:r>
              <a:r>
                <a:rPr lang="en-US" sz="2800" b="1" i="0" u="none" strike="noStrike" baseline="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R1 </a:t>
              </a:r>
              <a:r>
                <a:rPr lang="en-US" sz="28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et  </a:t>
              </a:r>
              <a:r>
                <a:rPr lang="en-US" sz="2800" b="1" i="0" u="none" strike="noStrike" baseline="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IFN-</a:t>
              </a:r>
              <a:r>
                <a:rPr lang="en-US" sz="2800" b="1" i="0" u="none" strike="noStrike" baseline="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a</a:t>
              </a:r>
              <a:r>
                <a:rPr lang="en-US" sz="2800" b="1" i="0" u="none" strike="noStrike" baseline="0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R2c. </a:t>
              </a:r>
              <a:endParaRPr lang="fr-FR" sz="2800" dirty="0">
                <a:solidFill>
                  <a:srgbClr val="006666"/>
                </a:solidFill>
              </a:endParaRPr>
            </a:p>
          </p:txBody>
        </p:sp>
        <p:sp>
          <p:nvSpPr>
            <p:cNvPr id="4" name="Flèche : bas 3">
              <a:extLst>
                <a:ext uri="{FF2B5EF4-FFF2-40B4-BE49-F238E27FC236}">
                  <a16:creationId xmlns:a16="http://schemas.microsoft.com/office/drawing/2014/main" id="{27878147-B51D-46B1-B462-2B9A09D3D128}"/>
                </a:ext>
              </a:extLst>
            </p:cNvPr>
            <p:cNvSpPr/>
            <p:nvPr/>
          </p:nvSpPr>
          <p:spPr>
            <a:xfrm>
              <a:off x="8953500" y="2726418"/>
              <a:ext cx="304800" cy="624722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rgbClr val="C00000"/>
                </a:solidFill>
              </a:endParaRPr>
            </a:p>
          </p:txBody>
        </p:sp>
        <p:sp>
          <p:nvSpPr>
            <p:cNvPr id="8" name="Flèche : bas 7">
              <a:extLst>
                <a:ext uri="{FF2B5EF4-FFF2-40B4-BE49-F238E27FC236}">
                  <a16:creationId xmlns:a16="http://schemas.microsoft.com/office/drawing/2014/main" id="{C1AA75EB-7528-4527-B5E0-097E034B3570}"/>
                </a:ext>
              </a:extLst>
            </p:cNvPr>
            <p:cNvSpPr/>
            <p:nvPr/>
          </p:nvSpPr>
          <p:spPr>
            <a:xfrm>
              <a:off x="8991600" y="4704915"/>
              <a:ext cx="304800" cy="624722"/>
            </a:xfrm>
            <a:prstGeom prst="down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C600F0B2-98B8-4686-9F67-4CBB493DFC07}"/>
                </a:ext>
              </a:extLst>
            </p:cNvPr>
            <p:cNvSpPr txBox="1"/>
            <p:nvPr/>
          </p:nvSpPr>
          <p:spPr>
            <a:xfrm>
              <a:off x="6646178" y="3352493"/>
              <a:ext cx="499566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 liaison de l’INF sur les récepteurs</a:t>
              </a:r>
            </a:p>
            <a:p>
              <a:pPr algn="ctr"/>
              <a:r>
                <a:rPr lang="fr-FR" sz="24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sym typeface="Wingdings" panose="05000000000000000000" pitchFamily="2" charset="2"/>
                </a:rPr>
                <a:t></a:t>
              </a:r>
              <a:r>
                <a:rPr lang="fr-FR" sz="24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Activation de « protéines navette »</a:t>
              </a:r>
            </a:p>
            <a:p>
              <a:pPr algn="ctr"/>
              <a:r>
                <a:rPr lang="fr-FR" sz="24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(phosphorylations)</a:t>
              </a:r>
              <a:endParaRPr lang="fr-FR" b="1" dirty="0">
                <a:solidFill>
                  <a:srgbClr val="0066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C54BED35-FB76-4360-8E61-8D458EFC2CC5}"/>
                </a:ext>
              </a:extLst>
            </p:cNvPr>
            <p:cNvSpPr txBox="1"/>
            <p:nvPr/>
          </p:nvSpPr>
          <p:spPr>
            <a:xfrm>
              <a:off x="7845637" y="5436484"/>
              <a:ext cx="28253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4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Activations géniques</a:t>
              </a:r>
            </a:p>
          </p:txBody>
        </p:sp>
        <p:sp>
          <p:nvSpPr>
            <p:cNvPr id="12" name="Flèche : bas 11">
              <a:extLst>
                <a:ext uri="{FF2B5EF4-FFF2-40B4-BE49-F238E27FC236}">
                  <a16:creationId xmlns:a16="http://schemas.microsoft.com/office/drawing/2014/main" id="{04150656-F7C0-4C6C-83CC-EB9570071B48}"/>
                </a:ext>
              </a:extLst>
            </p:cNvPr>
            <p:cNvSpPr/>
            <p:nvPr/>
          </p:nvSpPr>
          <p:spPr>
            <a:xfrm>
              <a:off x="2419350" y="950779"/>
              <a:ext cx="393700" cy="619252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7420253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8DE3AE86-4F25-42B3-81D0-53F4739DB1D1}"/>
              </a:ext>
            </a:extLst>
          </p:cNvPr>
          <p:cNvGrpSpPr/>
          <p:nvPr/>
        </p:nvGrpSpPr>
        <p:grpSpPr>
          <a:xfrm>
            <a:off x="189571" y="147541"/>
            <a:ext cx="11649421" cy="6281251"/>
            <a:chOff x="189571" y="147541"/>
            <a:chExt cx="11649421" cy="628125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759C5F4-5FFF-4C74-A1E0-EFCF368F559C}"/>
                </a:ext>
              </a:extLst>
            </p:cNvPr>
            <p:cNvSpPr/>
            <p:nvPr/>
          </p:nvSpPr>
          <p:spPr>
            <a:xfrm>
              <a:off x="4282751" y="2034073"/>
              <a:ext cx="158620" cy="117031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CD470AE1-E972-4558-9283-10A3B6857522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9" t="3036" r="5380"/>
            <a:stretch/>
          </p:blipFill>
          <p:spPr bwMode="auto">
            <a:xfrm>
              <a:off x="3855763" y="1089932"/>
              <a:ext cx="7098376" cy="53388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36168F39-F47C-454F-9F93-D2C4B8FCA853}"/>
                </a:ext>
              </a:extLst>
            </p:cNvPr>
            <p:cNvSpPr txBox="1"/>
            <p:nvPr/>
          </p:nvSpPr>
          <p:spPr>
            <a:xfrm>
              <a:off x="353008" y="147541"/>
              <a:ext cx="114859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fr-FR" b="1" u="sng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</a:t>
              </a:r>
              <a:r>
                <a:rPr lang="fr-FR" sz="1800" b="1" u="sng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urées de vie des deux virus </a:t>
              </a:r>
              <a:r>
                <a:rPr lang="fr-FR" sz="18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: SARS-CoV-2 </a:t>
              </a:r>
              <a:r>
                <a:rPr lang="fr-FR" sz="1800" b="1" i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(en haut) </a:t>
              </a:r>
              <a:r>
                <a:rPr lang="fr-FR" sz="18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et virus de la grippe </a:t>
              </a:r>
              <a:r>
                <a:rPr lang="fr-FR" sz="1800" b="1" i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(en bas) </a:t>
              </a:r>
              <a:r>
                <a:rPr lang="fr-FR" sz="18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sur trois</a:t>
              </a:r>
              <a:r>
                <a:rPr lang="fr-FR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18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peaux de volontaires (HS1, HS2 et HS3), les virus étant déposés avec deux milieux différents</a:t>
              </a:r>
              <a:r>
                <a:rPr lang="fr-FR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18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« Mucus » ou solution « DMEM »</a:t>
              </a:r>
              <a:endParaRPr lang="fr-FR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BFC5B1F1-5379-4C6B-934A-1D8FD3D45F61}"/>
                </a:ext>
              </a:extLst>
            </p:cNvPr>
            <p:cNvSpPr txBox="1"/>
            <p:nvPr/>
          </p:nvSpPr>
          <p:spPr>
            <a:xfrm>
              <a:off x="542579" y="4397467"/>
              <a:ext cx="2530151" cy="20313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800" b="1" i="1" dirty="0">
                  <a:solidFill>
                    <a:srgbClr val="00666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Noter que la désinfection </a:t>
              </a:r>
            </a:p>
            <a:p>
              <a:pPr algn="ctr"/>
              <a:r>
                <a:rPr lang="fr-FR" sz="1800" b="1" i="1" dirty="0">
                  <a:solidFill>
                    <a:srgbClr val="00666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par une solution </a:t>
              </a:r>
            </a:p>
            <a:p>
              <a:pPr algn="ctr"/>
              <a:r>
                <a:rPr lang="fr-FR" sz="1800" b="1" i="1" dirty="0">
                  <a:solidFill>
                    <a:srgbClr val="00666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hydroalcoolique</a:t>
              </a:r>
            </a:p>
            <a:p>
              <a:pPr algn="ctr"/>
              <a:r>
                <a:rPr lang="fr-FR" sz="1800" b="1" i="1" dirty="0">
                  <a:solidFill>
                    <a:srgbClr val="006666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(Ethanol (+)) est</a:t>
              </a:r>
            </a:p>
            <a:p>
              <a:pPr algn="ctr"/>
              <a:r>
                <a:rPr lang="fr-FR" b="1" i="1" dirty="0">
                  <a:solidFill>
                    <a:srgbClr val="00666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très efficace pour les 2 virus</a:t>
              </a:r>
              <a:endParaRPr lang="fr-FR" b="1" dirty="0">
                <a:solidFill>
                  <a:srgbClr val="006666"/>
                </a:solidFill>
              </a:endParaRPr>
            </a:p>
          </p:txBody>
        </p:sp>
        <p:sp>
          <p:nvSpPr>
            <p:cNvPr id="10" name="Flèche : bas 9">
              <a:extLst>
                <a:ext uri="{FF2B5EF4-FFF2-40B4-BE49-F238E27FC236}">
                  <a16:creationId xmlns:a16="http://schemas.microsoft.com/office/drawing/2014/main" id="{825179DA-CD34-4FD8-8F8E-629F6B1DA074}"/>
                </a:ext>
              </a:extLst>
            </p:cNvPr>
            <p:cNvSpPr/>
            <p:nvPr/>
          </p:nvSpPr>
          <p:spPr>
            <a:xfrm>
              <a:off x="4212771" y="1838130"/>
              <a:ext cx="149290" cy="19594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Flèche : bas 10">
              <a:extLst>
                <a:ext uri="{FF2B5EF4-FFF2-40B4-BE49-F238E27FC236}">
                  <a16:creationId xmlns:a16="http://schemas.microsoft.com/office/drawing/2014/main" id="{66941B09-0DCD-47B6-956A-46C19BD96634}"/>
                </a:ext>
              </a:extLst>
            </p:cNvPr>
            <p:cNvSpPr/>
            <p:nvPr/>
          </p:nvSpPr>
          <p:spPr>
            <a:xfrm>
              <a:off x="4212771" y="4497485"/>
              <a:ext cx="149290" cy="19594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2" name="Flèche : bas 11">
              <a:extLst>
                <a:ext uri="{FF2B5EF4-FFF2-40B4-BE49-F238E27FC236}">
                  <a16:creationId xmlns:a16="http://schemas.microsoft.com/office/drawing/2014/main" id="{B26B591E-E71C-4D0D-81DF-DBE142F28442}"/>
                </a:ext>
              </a:extLst>
            </p:cNvPr>
            <p:cNvSpPr/>
            <p:nvPr/>
          </p:nvSpPr>
          <p:spPr>
            <a:xfrm>
              <a:off x="1062570" y="4497484"/>
              <a:ext cx="149290" cy="195943"/>
            </a:xfrm>
            <a:prstGeom prst="down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Explosion : 8 points 2">
              <a:extLst>
                <a:ext uri="{FF2B5EF4-FFF2-40B4-BE49-F238E27FC236}">
                  <a16:creationId xmlns:a16="http://schemas.microsoft.com/office/drawing/2014/main" id="{DE0F92A4-6205-47F4-9D80-92E6DCF20E33}"/>
                </a:ext>
              </a:extLst>
            </p:cNvPr>
            <p:cNvSpPr/>
            <p:nvPr/>
          </p:nvSpPr>
          <p:spPr>
            <a:xfrm>
              <a:off x="661829" y="793872"/>
              <a:ext cx="1568415" cy="1583473"/>
            </a:xfrm>
            <a:prstGeom prst="irregularSeal1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>
                  <a:solidFill>
                    <a:schemeClr val="tx1"/>
                  </a:solidFill>
                </a:rPr>
                <a:t>INFO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0F3453F9-9A38-4DA4-BA59-2BFA1BE2E29B}"/>
                </a:ext>
              </a:extLst>
            </p:cNvPr>
            <p:cNvSpPr txBox="1"/>
            <p:nvPr/>
          </p:nvSpPr>
          <p:spPr>
            <a:xfrm>
              <a:off x="189571" y="3196922"/>
              <a:ext cx="392522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000" b="1" u="sng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SITE de Denis CORPET</a:t>
              </a:r>
            </a:p>
            <a:p>
              <a:r>
                <a:rPr lang="fr-FR" sz="1600" u="sng" dirty="0">
                  <a:solidFill>
                    <a:srgbClr val="0563C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http://fcorpet.free.fr/Denis/W/Covid19.html</a:t>
              </a:r>
              <a:endParaRPr lang="fr-FR" sz="16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4FCE5FA-DBAC-4241-B006-335A739FE5A1}"/>
                </a:ext>
              </a:extLst>
            </p:cNvPr>
            <p:cNvSpPr txBox="1"/>
            <p:nvPr/>
          </p:nvSpPr>
          <p:spPr>
            <a:xfrm>
              <a:off x="189571" y="2544953"/>
              <a:ext cx="6094140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000" b="1" u="sng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Durées de vie de SARS-CoV-2</a:t>
              </a:r>
              <a:endParaRPr lang="fr-FR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921793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8E79047F-724E-4D26-8C2E-0D0264E19D8A}"/>
              </a:ext>
            </a:extLst>
          </p:cNvPr>
          <p:cNvGrpSpPr/>
          <p:nvPr/>
        </p:nvGrpSpPr>
        <p:grpSpPr>
          <a:xfrm>
            <a:off x="630666" y="40149"/>
            <a:ext cx="11052139" cy="6637848"/>
            <a:chOff x="630666" y="40149"/>
            <a:chExt cx="11052139" cy="6637848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C09280D7-4EDB-45C4-B798-9C5207FF0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4863" y="844593"/>
              <a:ext cx="8124669" cy="5576409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8FF7B125-C3B7-460E-9167-5A545A7E7B2E}"/>
                </a:ext>
              </a:extLst>
            </p:cNvPr>
            <p:cNvSpPr txBox="1"/>
            <p:nvPr/>
          </p:nvSpPr>
          <p:spPr>
            <a:xfrm>
              <a:off x="1420009" y="40149"/>
              <a:ext cx="1026279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800" b="1" i="1" u="none" strike="noStrike" baseline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JoannaMT-BoldItalic"/>
                </a:rPr>
                <a:t> </a:t>
              </a:r>
              <a:r>
                <a:rPr lang="en-US" sz="24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vP8906"/>
                </a:rPr>
                <a:t>           </a:t>
              </a:r>
              <a:r>
                <a:rPr lang="en-US" sz="2400" b="0" i="0" u="none" strike="noStrike" baseline="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vP8906"/>
                </a:rPr>
                <a:t> </a:t>
              </a:r>
              <a:r>
                <a:rPr lang="en-US" sz="28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vP8906"/>
                </a:rPr>
                <a:t>I</a:t>
              </a:r>
              <a:r>
                <a:rPr lang="en-US" sz="2800" b="1" i="0" u="none" strike="noStrike" baseline="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vP8906"/>
                </a:rPr>
                <a:t>nterferon </a:t>
              </a:r>
              <a:r>
                <a:rPr lang="en-US" sz="2800" b="1" i="0" u="none" strike="noStrike" baseline="0" dirty="0" err="1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vP8906"/>
                </a:rPr>
                <a:t>deType</a:t>
              </a:r>
              <a:r>
                <a:rPr lang="en-US" sz="2800" b="1" i="0" u="none" strike="noStrike" baseline="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vP8906"/>
                </a:rPr>
                <a:t> I (IFNs) (</a:t>
              </a:r>
              <a:r>
                <a:rPr lang="en-US" sz="2800" b="1" i="0" u="none" strike="noStrike" baseline="0" dirty="0" err="1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vP8906"/>
                </a:rPr>
                <a:t>Diagramme</a:t>
              </a:r>
              <a:r>
                <a:rPr lang="en-US" sz="2800" b="1" i="0" u="none" strike="noStrike" baseline="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vP8906"/>
                </a:rPr>
                <a:t> </a:t>
              </a:r>
              <a:r>
                <a:rPr lang="en-US" sz="2800" b="1" i="0" u="none" strike="noStrike" baseline="0" dirty="0" err="1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vP8906"/>
                </a:rPr>
                <a:t>ruban</a:t>
              </a:r>
              <a:r>
                <a:rPr lang="en-US" sz="2800" b="1" i="0" u="none" strike="noStrike" baseline="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vP8906"/>
                </a:rPr>
                <a:t>)</a:t>
              </a:r>
            </a:p>
            <a:p>
              <a:pPr algn="l"/>
              <a:r>
                <a:rPr lang="en-US" sz="28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vP8900"/>
                </a:rPr>
                <a:t>Etudes </a:t>
              </a:r>
              <a:r>
                <a:rPr lang="en-US" sz="2800" b="1" dirty="0" err="1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vP8900"/>
                </a:rPr>
                <a:t>cristallographiques</a:t>
              </a:r>
              <a:r>
                <a:rPr lang="en-US" sz="28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vP8900"/>
                </a:rPr>
                <a:t> : s</a:t>
              </a:r>
              <a:r>
                <a:rPr lang="en-US" sz="2800" b="1" i="0" u="none" strike="noStrike" baseline="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vP8900"/>
                </a:rPr>
                <a:t>tructures de</a:t>
              </a:r>
              <a:r>
                <a:rPr lang="en-US" sz="28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vP8900"/>
                </a:rPr>
                <a:t> </a:t>
              </a:r>
              <a:r>
                <a:rPr lang="en-US" sz="2800" b="1" i="0" u="none" strike="noStrike" baseline="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vP8900"/>
                </a:rPr>
                <a:t>IFN-</a:t>
              </a:r>
              <a:r>
                <a:rPr lang="en-US" sz="2800" b="1" i="0" u="none" strike="noStrike" baseline="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a</a:t>
              </a:r>
              <a:r>
                <a:rPr lang="en-US" sz="2800" b="1" i="0" u="none" strike="noStrike" baseline="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vP8900"/>
                </a:rPr>
                <a:t>2b et IFN-</a:t>
              </a:r>
              <a:r>
                <a:rPr lang="en-US" sz="2800" b="1" i="0" u="none" strike="noStrike" baseline="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ymbol" panose="05050102010706020507" pitchFamily="18" charset="2"/>
                </a:rPr>
                <a:t>b </a:t>
              </a:r>
              <a:r>
                <a:rPr lang="en-US" sz="2800" b="1" i="0" u="none" strike="noStrike" baseline="0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vP8900"/>
                </a:rPr>
                <a:t>(right).</a:t>
              </a:r>
              <a:endParaRPr lang="fr-FR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A8CAFCBF-E3FC-483B-9784-4343535540B3}"/>
                </a:ext>
              </a:extLst>
            </p:cNvPr>
            <p:cNvSpPr txBox="1"/>
            <p:nvPr/>
          </p:nvSpPr>
          <p:spPr>
            <a:xfrm>
              <a:off x="630666" y="1094652"/>
              <a:ext cx="157868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 i="0" u="none" strike="noStrike" baseline="0" dirty="0">
                  <a:solidFill>
                    <a:srgbClr val="006666"/>
                  </a:solidFill>
                  <a:latin typeface="AdvP8900"/>
                </a:rPr>
                <a:t>IFN-</a:t>
              </a:r>
              <a:r>
                <a:rPr lang="en-US" sz="3200" b="1" i="0" u="none" strike="noStrike" baseline="0" dirty="0">
                  <a:solidFill>
                    <a:srgbClr val="006666"/>
                  </a:solidFill>
                  <a:latin typeface="Symbol" panose="05050102010706020507" pitchFamily="18" charset="2"/>
                </a:rPr>
                <a:t>a</a:t>
              </a:r>
              <a:r>
                <a:rPr lang="en-US" sz="3200" b="1" i="0" u="none" strike="noStrike" baseline="0" dirty="0">
                  <a:solidFill>
                    <a:srgbClr val="006666"/>
                  </a:solidFill>
                  <a:latin typeface="AdvP8900"/>
                </a:rPr>
                <a:t>2b </a:t>
              </a:r>
              <a:endParaRPr lang="fr-FR" sz="3200" b="1" dirty="0">
                <a:solidFill>
                  <a:srgbClr val="006666"/>
                </a:solidFill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AC8D8EC-D888-4E2C-95FC-751EE6D4A14A}"/>
                </a:ext>
              </a:extLst>
            </p:cNvPr>
            <p:cNvSpPr txBox="1"/>
            <p:nvPr/>
          </p:nvSpPr>
          <p:spPr>
            <a:xfrm>
              <a:off x="9040435" y="1180277"/>
              <a:ext cx="131512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i="0" u="none" strike="noStrike" baseline="0" dirty="0">
                  <a:solidFill>
                    <a:srgbClr val="006666"/>
                  </a:solidFill>
                  <a:latin typeface="AdvP8900"/>
                </a:rPr>
                <a:t>IFN-</a:t>
              </a:r>
              <a:r>
                <a:rPr lang="en-US" sz="3600" b="1" i="0" u="none" strike="noStrike" baseline="0" dirty="0">
                  <a:solidFill>
                    <a:srgbClr val="006666"/>
                  </a:solidFill>
                  <a:latin typeface="Symbol" panose="05050102010706020507" pitchFamily="18" charset="2"/>
                </a:rPr>
                <a:t>b</a:t>
              </a:r>
              <a:endParaRPr lang="fr-FR" sz="3600" b="1" dirty="0">
                <a:solidFill>
                  <a:srgbClr val="006666"/>
                </a:solidFill>
              </a:endParaRP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86980A7-390A-4B9D-8BF2-6FAFA27C8550}"/>
                </a:ext>
              </a:extLst>
            </p:cNvPr>
            <p:cNvSpPr txBox="1"/>
            <p:nvPr/>
          </p:nvSpPr>
          <p:spPr>
            <a:xfrm>
              <a:off x="5456811" y="6308665"/>
              <a:ext cx="609420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fr-FR" b="1" i="1" u="none" strike="noStrike" baseline="0" dirty="0" err="1">
                  <a:solidFill>
                    <a:srgbClr val="0000CC"/>
                  </a:solidFill>
                  <a:latin typeface="GillSans-LightItalic"/>
                </a:rPr>
                <a:t>Pestka</a:t>
              </a:r>
              <a:r>
                <a:rPr lang="fr-FR" b="1" i="1" u="none" strike="noStrike" baseline="0" dirty="0">
                  <a:solidFill>
                    <a:srgbClr val="0000CC"/>
                  </a:solidFill>
                  <a:latin typeface="GillSans-LightItalic"/>
                </a:rPr>
                <a:t> S. et al. </a:t>
              </a:r>
              <a:r>
                <a:rPr lang="fr-FR" b="1" i="1" u="none" strike="noStrike" baseline="0" dirty="0" err="1">
                  <a:solidFill>
                    <a:srgbClr val="0000CC"/>
                  </a:solidFill>
                  <a:latin typeface="GillSans-LightItalic"/>
                </a:rPr>
                <a:t>Immunological</a:t>
              </a:r>
              <a:r>
                <a:rPr lang="fr-FR" b="1" i="1" u="none" strike="noStrike" baseline="0" dirty="0">
                  <a:solidFill>
                    <a:srgbClr val="0000CC"/>
                  </a:solidFill>
                  <a:latin typeface="GillSans-LightItalic"/>
                </a:rPr>
                <a:t> </a:t>
              </a:r>
              <a:r>
                <a:rPr lang="fr-FR" b="1" i="1" u="none" strike="noStrike" baseline="0" dirty="0" err="1">
                  <a:solidFill>
                    <a:srgbClr val="0000CC"/>
                  </a:solidFill>
                  <a:latin typeface="GillSans-LightItalic"/>
                </a:rPr>
                <a:t>Reviews</a:t>
              </a:r>
              <a:r>
                <a:rPr lang="fr-FR" b="1" i="1" u="none" strike="noStrike" baseline="0" dirty="0">
                  <a:solidFill>
                    <a:srgbClr val="0000CC"/>
                  </a:solidFill>
                  <a:latin typeface="GillSans-LightItalic"/>
                </a:rPr>
                <a:t> 2004 Vol. 202: 8–32</a:t>
              </a:r>
              <a:endParaRPr lang="fr-FR" sz="4800" b="1" dirty="0">
                <a:solidFill>
                  <a:srgbClr val="0000CC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52344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>
            <a:extLst>
              <a:ext uri="{FF2B5EF4-FFF2-40B4-BE49-F238E27FC236}">
                <a16:creationId xmlns:a16="http://schemas.microsoft.com/office/drawing/2014/main" id="{8A178C6B-B825-40A5-8D7D-53C690948F17}"/>
              </a:ext>
            </a:extLst>
          </p:cNvPr>
          <p:cNvGrpSpPr/>
          <p:nvPr/>
        </p:nvGrpSpPr>
        <p:grpSpPr>
          <a:xfrm>
            <a:off x="1048215" y="667825"/>
            <a:ext cx="10838985" cy="5522349"/>
            <a:chOff x="992459" y="200722"/>
            <a:chExt cx="10838985" cy="5522349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733E488-3315-47B8-93FD-0CD7E5FC50D8}"/>
                </a:ext>
              </a:extLst>
            </p:cNvPr>
            <p:cNvSpPr txBox="1"/>
            <p:nvPr/>
          </p:nvSpPr>
          <p:spPr>
            <a:xfrm>
              <a:off x="992459" y="1014090"/>
              <a:ext cx="10838985" cy="470898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2800" b="1" u="sng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SITE de Denis CORPET</a:t>
              </a:r>
            </a:p>
            <a:p>
              <a:r>
                <a:rPr lang="fr-FR" sz="2400" u="sng" dirty="0">
                  <a:solidFill>
                    <a:srgbClr val="0563C1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http://fcorpet.free.fr/Denis/W/Covid19.html</a:t>
              </a:r>
              <a:endParaRPr lang="fr-FR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endParaRPr lang="fr-FR" sz="24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fr-FR" sz="2800" b="1" u="sng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SITE INSERM</a:t>
              </a:r>
            </a:p>
            <a:p>
              <a:r>
                <a:rPr lang="fr-FR" sz="2400" dirty="0">
                  <a:hlinkClick r:id="rId3"/>
                </a:rPr>
                <a:t>Coronavirus et Covid-19 | Inserm - La science pour la santé</a:t>
              </a:r>
              <a:endParaRPr lang="fr-FR" sz="2400" dirty="0"/>
            </a:p>
            <a:p>
              <a:endParaRPr lang="fr-F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fr-FR" sz="2400" b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Ugur</a:t>
              </a:r>
              <a:r>
                <a:rPr lang="fr-FR" sz="24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Sahin, </a:t>
              </a:r>
              <a:r>
                <a:rPr lang="fr-FR" sz="2400" b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Katalin</a:t>
              </a:r>
              <a:r>
                <a:rPr lang="fr-FR" sz="24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400" b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Kariko</a:t>
              </a:r>
              <a:r>
                <a:rPr lang="fr-FR" sz="24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and </a:t>
              </a:r>
              <a:r>
                <a:rPr lang="fr-FR" sz="2400" b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Özlem</a:t>
              </a:r>
              <a:r>
                <a:rPr lang="fr-FR" sz="24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400" b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Türeci</a:t>
              </a:r>
              <a:r>
                <a:rPr lang="fr-FR" sz="24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</a:p>
            <a:p>
              <a:r>
                <a:rPr lang="fr-FR" sz="2000" dirty="0" err="1">
                  <a:latin typeface="Calibri" panose="020F0502020204030204" pitchFamily="34" charset="0"/>
                  <a:cs typeface="Times New Roman" panose="02020603050405020304" pitchFamily="18" charset="0"/>
                </a:rPr>
                <a:t>mRNA-based</a:t>
              </a:r>
              <a:r>
                <a:rPr lang="fr-FR" sz="20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000" dirty="0" err="1">
                  <a:latin typeface="Calibri" panose="020F0502020204030204" pitchFamily="34" charset="0"/>
                  <a:cs typeface="Times New Roman" panose="02020603050405020304" pitchFamily="18" charset="0"/>
                </a:rPr>
                <a:t>therapeutics</a:t>
              </a:r>
              <a:r>
                <a:rPr lang="fr-FR" sz="20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 – </a:t>
              </a:r>
              <a:r>
                <a:rPr lang="fr-FR" sz="2000" dirty="0" err="1">
                  <a:latin typeface="Calibri" panose="020F0502020204030204" pitchFamily="34" charset="0"/>
                  <a:cs typeface="Times New Roman" panose="02020603050405020304" pitchFamily="18" charset="0"/>
                </a:rPr>
                <a:t>developing</a:t>
              </a:r>
              <a:r>
                <a:rPr lang="fr-FR" sz="20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 a new class of </a:t>
              </a:r>
              <a:r>
                <a:rPr lang="fr-FR" sz="2000" dirty="0" err="1">
                  <a:latin typeface="Calibri" panose="020F0502020204030204" pitchFamily="34" charset="0"/>
                  <a:cs typeface="Times New Roman" panose="02020603050405020304" pitchFamily="18" charset="0"/>
                </a:rPr>
                <a:t>drugs</a:t>
              </a:r>
              <a:endParaRPr lang="fr-FR" sz="2000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fr-FR" sz="2000" i="1" dirty="0">
                  <a:latin typeface="Calibri" panose="020F0502020204030204" pitchFamily="34" charset="0"/>
                  <a:cs typeface="Times New Roman" panose="02020603050405020304" pitchFamily="18" charset="0"/>
                </a:rPr>
                <a:t>Nature </a:t>
              </a:r>
              <a:r>
                <a:rPr lang="fr-FR" sz="2000" i="1" dirty="0" err="1">
                  <a:latin typeface="Calibri" panose="020F0502020204030204" pitchFamily="34" charset="0"/>
                  <a:cs typeface="Times New Roman" panose="02020603050405020304" pitchFamily="18" charset="0"/>
                </a:rPr>
                <a:t>Reviews</a:t>
              </a:r>
              <a:r>
                <a:rPr lang="fr-FR" sz="2000" i="1" dirty="0">
                  <a:latin typeface="Calibri" panose="020F0502020204030204" pitchFamily="34" charset="0"/>
                  <a:cs typeface="Times New Roman" panose="02020603050405020304" pitchFamily="18" charset="0"/>
                </a:rPr>
                <a:t> – Drug Discovery,</a:t>
              </a:r>
              <a:r>
                <a:rPr lang="fr-FR" sz="20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 2014, vol 13: 759-780</a:t>
              </a:r>
            </a:p>
            <a:p>
              <a:endParaRPr lang="fr-FR" sz="2000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fr-FR" sz="2400" b="1" dirty="0">
                  <a:latin typeface="Calibri" panose="020F0502020204030204" pitchFamily="34" charset="0"/>
                  <a:cs typeface="Times New Roman" panose="02020603050405020304" pitchFamily="18" charset="0"/>
                </a:rPr>
                <a:t>Lien Van </a:t>
              </a:r>
              <a:r>
                <a:rPr lang="fr-FR" sz="2400" b="1" dirty="0" err="1">
                  <a:latin typeface="Calibri" panose="020F0502020204030204" pitchFamily="34" charset="0"/>
                  <a:cs typeface="Times New Roman" panose="02020603050405020304" pitchFamily="18" charset="0"/>
                </a:rPr>
                <a:t>Hoecke</a:t>
              </a:r>
              <a:r>
                <a:rPr lang="fr-FR" sz="2400" b="1" dirty="0">
                  <a:latin typeface="Calibri" panose="020F0502020204030204" pitchFamily="34" charset="0"/>
                  <a:cs typeface="Times New Roman" panose="02020603050405020304" pitchFamily="18" charset="0"/>
                </a:rPr>
                <a:t> and Kenny </a:t>
              </a:r>
              <a:r>
                <a:rPr lang="fr-FR" sz="2400" b="1" dirty="0" err="1">
                  <a:latin typeface="Calibri" panose="020F0502020204030204" pitchFamily="34" charset="0"/>
                  <a:cs typeface="Times New Roman" panose="02020603050405020304" pitchFamily="18" charset="0"/>
                </a:rPr>
                <a:t>Roose</a:t>
              </a:r>
              <a:endParaRPr lang="fr-FR" sz="2400" b="1" dirty="0">
                <a:latin typeface="Calibri" panose="020F0502020204030204" pitchFamily="34" charset="0"/>
                <a:cs typeface="Times New Roman" panose="02020603050405020304" pitchFamily="18" charset="0"/>
              </a:endParaRPr>
            </a:p>
            <a:p>
              <a:r>
                <a:rPr lang="fr-FR" sz="20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How </a:t>
              </a:r>
              <a:r>
                <a:rPr lang="fr-FR" sz="2000" dirty="0" err="1">
                  <a:latin typeface="Calibri" panose="020F0502020204030204" pitchFamily="34" charset="0"/>
                  <a:cs typeface="Times New Roman" panose="02020603050405020304" pitchFamily="18" charset="0"/>
                </a:rPr>
                <a:t>mRNA</a:t>
              </a:r>
              <a:r>
                <a:rPr lang="fr-FR" sz="20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000" dirty="0" err="1">
                  <a:latin typeface="Calibri" panose="020F0502020204030204" pitchFamily="34" charset="0"/>
                  <a:cs typeface="Times New Roman" panose="02020603050405020304" pitchFamily="18" charset="0"/>
                </a:rPr>
                <a:t>therapeutics</a:t>
              </a:r>
              <a:r>
                <a:rPr lang="fr-FR" sz="20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 are </a:t>
              </a:r>
              <a:r>
                <a:rPr lang="fr-FR" sz="2000" dirty="0" err="1">
                  <a:latin typeface="Calibri" panose="020F0502020204030204" pitchFamily="34" charset="0"/>
                  <a:cs typeface="Times New Roman" panose="02020603050405020304" pitchFamily="18" charset="0"/>
                </a:rPr>
                <a:t>entering</a:t>
              </a:r>
              <a:r>
                <a:rPr lang="fr-FR" sz="20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 the monoclonal </a:t>
              </a:r>
              <a:r>
                <a:rPr lang="fr-FR" sz="2000" dirty="0" err="1">
                  <a:latin typeface="Calibri" panose="020F0502020204030204" pitchFamily="34" charset="0"/>
                  <a:cs typeface="Times New Roman" panose="02020603050405020304" pitchFamily="18" charset="0"/>
                </a:rPr>
                <a:t>antibody</a:t>
              </a:r>
              <a:r>
                <a:rPr lang="fr-FR" sz="20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000" dirty="0" err="1">
                  <a:latin typeface="Calibri" panose="020F0502020204030204" pitchFamily="34" charset="0"/>
                  <a:cs typeface="Times New Roman" panose="02020603050405020304" pitchFamily="18" charset="0"/>
                </a:rPr>
                <a:t>field</a:t>
              </a:r>
              <a:r>
                <a:rPr lang="fr-FR" sz="20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fr-FR" sz="2000" i="1" dirty="0">
                  <a:latin typeface="Calibri" panose="020F0502020204030204" pitchFamily="34" charset="0"/>
                  <a:cs typeface="Times New Roman" panose="02020603050405020304" pitchFamily="18" charset="0"/>
                </a:rPr>
                <a:t>Journal of </a:t>
              </a:r>
              <a:r>
                <a:rPr lang="fr-FR" sz="2000" i="1" dirty="0" err="1">
                  <a:latin typeface="Calibri" panose="020F0502020204030204" pitchFamily="34" charset="0"/>
                  <a:cs typeface="Times New Roman" panose="02020603050405020304" pitchFamily="18" charset="0"/>
                </a:rPr>
                <a:t>Translational</a:t>
              </a:r>
              <a:r>
                <a:rPr lang="fr-FR" sz="2000" i="1" dirty="0">
                  <a:latin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2000" i="1" dirty="0" err="1">
                  <a:latin typeface="Calibri" panose="020F0502020204030204" pitchFamily="34" charset="0"/>
                  <a:cs typeface="Times New Roman" panose="02020603050405020304" pitchFamily="18" charset="0"/>
                </a:rPr>
                <a:t>Medicine</a:t>
              </a:r>
              <a:r>
                <a:rPr lang="fr-FR" sz="2000" dirty="0">
                  <a:latin typeface="Calibri" panose="020F0502020204030204" pitchFamily="34" charset="0"/>
                  <a:cs typeface="Times New Roman" panose="02020603050405020304" pitchFamily="18" charset="0"/>
                </a:rPr>
                <a:t>, 2019, 17: 54</a:t>
              </a:r>
              <a:endParaRPr lang="fr-FR" sz="2000" dirty="0"/>
            </a:p>
          </p:txBody>
        </p:sp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3320DCD5-3DCD-493E-9ED0-E37334AD61D1}"/>
                </a:ext>
              </a:extLst>
            </p:cNvPr>
            <p:cNvSpPr txBox="1"/>
            <p:nvPr/>
          </p:nvSpPr>
          <p:spPr>
            <a:xfrm>
              <a:off x="3534936" y="200722"/>
              <a:ext cx="614155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32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Quelques liens et références utiles.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27266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>
            <a:extLst>
              <a:ext uri="{FF2B5EF4-FFF2-40B4-BE49-F238E27FC236}">
                <a16:creationId xmlns:a16="http://schemas.microsoft.com/office/drawing/2014/main" id="{92ABB628-C421-4F24-AE7E-E304DAB1E441}"/>
              </a:ext>
            </a:extLst>
          </p:cNvPr>
          <p:cNvGrpSpPr/>
          <p:nvPr/>
        </p:nvGrpSpPr>
        <p:grpSpPr>
          <a:xfrm>
            <a:off x="-214041" y="57187"/>
            <a:ext cx="12481556" cy="6544542"/>
            <a:chOff x="-214041" y="57187"/>
            <a:chExt cx="12481556" cy="6544542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3C6978C4-031B-435B-844F-E9721AF4EA46}"/>
                </a:ext>
              </a:extLst>
            </p:cNvPr>
            <p:cNvGrpSpPr/>
            <p:nvPr/>
          </p:nvGrpSpPr>
          <p:grpSpPr>
            <a:xfrm>
              <a:off x="587608" y="57187"/>
              <a:ext cx="11679907" cy="6435937"/>
              <a:chOff x="520700" y="154090"/>
              <a:chExt cx="11679907" cy="6435937"/>
            </a:xfrm>
          </p:grpSpPr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id="{4EBDCB1A-1241-46C6-B9C3-6CEFC3ED9DF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291" t="53754" r="28042"/>
              <a:stretch/>
            </p:blipFill>
            <p:spPr>
              <a:xfrm>
                <a:off x="1102091" y="1005360"/>
                <a:ext cx="6609617" cy="4847280"/>
              </a:xfrm>
              <a:prstGeom prst="rect">
                <a:avLst/>
              </a:prstGeom>
            </p:spPr>
          </p:pic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B9449290-1577-4E0E-BE6B-FA8EB9540A02}"/>
                  </a:ext>
                </a:extLst>
              </p:cNvPr>
              <p:cNvSpPr txBox="1"/>
              <p:nvPr/>
            </p:nvSpPr>
            <p:spPr>
              <a:xfrm>
                <a:off x="4936209" y="6189917"/>
                <a:ext cx="7264398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nl-NL" sz="2000" b="1" i="1" dirty="0">
                    <a:solidFill>
                      <a:srgbClr val="0000CC"/>
                    </a:solidFill>
                    <a:latin typeface="AdvOTf0129623"/>
                  </a:rPr>
                  <a:t>Wang L. et al. Trends in </a:t>
                </a:r>
                <a:r>
                  <a:rPr lang="nl-NL" sz="2000" b="1" i="1" dirty="0" err="1">
                    <a:solidFill>
                      <a:srgbClr val="0000CC"/>
                    </a:solidFill>
                    <a:latin typeface="AdvOTf0129623"/>
                  </a:rPr>
                  <a:t>Microbiology</a:t>
                </a:r>
                <a:r>
                  <a:rPr lang="nl-NL" sz="2000" b="1" i="1" dirty="0">
                    <a:solidFill>
                      <a:srgbClr val="0000CC"/>
                    </a:solidFill>
                    <a:latin typeface="AdvOTf0129623"/>
                  </a:rPr>
                  <a:t>, </a:t>
                </a:r>
                <a:r>
                  <a:rPr lang="nl-NL" sz="2000" b="1" i="1" dirty="0" err="1">
                    <a:solidFill>
                      <a:srgbClr val="0000CC"/>
                    </a:solidFill>
                    <a:latin typeface="AdvOTf0129623"/>
                  </a:rPr>
                  <a:t>June</a:t>
                </a:r>
                <a:r>
                  <a:rPr lang="nl-NL" sz="2000" b="1" i="1" dirty="0">
                    <a:solidFill>
                      <a:srgbClr val="0000CC"/>
                    </a:solidFill>
                    <a:latin typeface="AdvOTf0129623"/>
                  </a:rPr>
                  <a:t> 2018, Vol. 26, No. 6</a:t>
                </a:r>
                <a:endParaRPr lang="fr-FR" sz="5400" b="1" i="1" dirty="0">
                  <a:solidFill>
                    <a:srgbClr val="0000CC"/>
                  </a:solidFill>
                </a:endParaRP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94110250-4803-4AB6-B13F-0A2FFF242966}"/>
                  </a:ext>
                </a:extLst>
              </p:cNvPr>
              <p:cNvSpPr txBox="1"/>
              <p:nvPr/>
            </p:nvSpPr>
            <p:spPr>
              <a:xfrm>
                <a:off x="520700" y="154090"/>
                <a:ext cx="10693400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800" b="1" dirty="0">
                    <a:solidFill>
                      <a:srgbClr val="8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Les coronavirus des chauves-souris  développent leur gamme d'hôtes vers les porcs … et autres cibles</a:t>
                </a: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FC201856-2535-42E9-BAC1-07D162D9C8AA}"/>
                  </a:ext>
                </a:extLst>
              </p:cNvPr>
              <p:cNvSpPr txBox="1"/>
              <p:nvPr/>
            </p:nvSpPr>
            <p:spPr>
              <a:xfrm>
                <a:off x="7157854" y="1292470"/>
                <a:ext cx="4610101" cy="15696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sz="2400" b="1" dirty="0">
                    <a:solidFill>
                      <a:srgbClr val="0066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Voies suspectées de transmission </a:t>
                </a:r>
              </a:p>
              <a:p>
                <a:pPr algn="ctr"/>
                <a:r>
                  <a:rPr lang="fr-FR" sz="2400" b="1" dirty="0">
                    <a:solidFill>
                      <a:srgbClr val="0066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de coronavirus entre espèces</a:t>
                </a:r>
              </a:p>
              <a:p>
                <a:pPr marL="342900" indent="-342900" algn="ctr">
                  <a:buFont typeface="Wingdings" panose="05000000000000000000" pitchFamily="2" charset="2"/>
                  <a:buChar char="è"/>
                </a:pPr>
                <a:r>
                  <a:rPr lang="fr-FR" sz="2400" b="1" dirty="0">
                    <a:solidFill>
                      <a:srgbClr val="0066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anose="05000000000000000000" pitchFamily="2" charset="2"/>
                  </a:rPr>
                  <a:t>Comparaison des séquences</a:t>
                </a:r>
              </a:p>
              <a:p>
                <a:pPr algn="ctr"/>
                <a:r>
                  <a:rPr lang="fr-FR" sz="2400" b="1" dirty="0">
                    <a:solidFill>
                      <a:srgbClr val="0066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sym typeface="Wingdings" panose="05000000000000000000" pitchFamily="2" charset="2"/>
                  </a:rPr>
                  <a:t>génomiques.</a:t>
                </a:r>
                <a:endParaRPr lang="fr-FR" sz="24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1" name="Flèche : bas 10">
                <a:extLst>
                  <a:ext uri="{FF2B5EF4-FFF2-40B4-BE49-F238E27FC236}">
                    <a16:creationId xmlns:a16="http://schemas.microsoft.com/office/drawing/2014/main" id="{9E9AB9CA-6D71-4A1F-86C0-069585574236}"/>
                  </a:ext>
                </a:extLst>
              </p:cNvPr>
              <p:cNvSpPr/>
              <p:nvPr/>
            </p:nvSpPr>
            <p:spPr>
              <a:xfrm>
                <a:off x="1511300" y="4305300"/>
                <a:ext cx="190500" cy="954107"/>
              </a:xfrm>
              <a:prstGeom prst="downArrow">
                <a:avLst/>
              </a:prstGeom>
              <a:solidFill>
                <a:srgbClr val="006666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BF05387C-4838-4200-A7D0-1F89E898CA2B}"/>
                  </a:ext>
                </a:extLst>
              </p:cNvPr>
              <p:cNvSpPr txBox="1"/>
              <p:nvPr/>
            </p:nvSpPr>
            <p:spPr>
              <a:xfrm>
                <a:off x="7596956" y="3327033"/>
                <a:ext cx="194290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2400" b="1" dirty="0">
                    <a:solidFill>
                      <a:srgbClr val="0066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Espèces relais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F8CD35B-3886-4F95-AD44-7BDFEBE81651}"/>
                  </a:ext>
                </a:extLst>
              </p:cNvPr>
              <p:cNvSpPr txBox="1"/>
              <p:nvPr/>
            </p:nvSpPr>
            <p:spPr>
              <a:xfrm>
                <a:off x="5661102" y="4863363"/>
                <a:ext cx="637849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fr-FR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/>
                  </a:rPr>
                  <a:t>SARS-CoV-2 </a:t>
                </a:r>
                <a:r>
                  <a:rPr lang="fr-FR" b="1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/>
                  </a:rPr>
                  <a:t>est le plus proche phylogénétiquement</a:t>
                </a:r>
              </a:p>
              <a:p>
                <a:pPr algn="ctr"/>
                <a:r>
                  <a:rPr lang="fr-FR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/>
                  </a:rPr>
                  <a:t>de</a:t>
                </a:r>
                <a:r>
                  <a:rPr lang="fr-FR" b="1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/>
                  </a:rPr>
                  <a:t> RaTG13-CoV, un coronavirus qui infecte les </a:t>
                </a:r>
              </a:p>
              <a:p>
                <a:pPr algn="ctr"/>
                <a:r>
                  <a:rPr lang="fr-FR" b="1" i="0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Open Sans"/>
                  </a:rPr>
                  <a:t>chauves-souris (96% d’homologie).</a:t>
                </a:r>
                <a:endParaRPr lang="fr-FR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54E4BA3-F77D-437F-9C70-BBDACAD7A3D9}"/>
                </a:ext>
              </a:extLst>
            </p:cNvPr>
            <p:cNvSpPr txBox="1"/>
            <p:nvPr/>
          </p:nvSpPr>
          <p:spPr>
            <a:xfrm>
              <a:off x="-214041" y="5278290"/>
              <a:ext cx="39624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20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Coïncidences entre les zones d’élevage/d’abattage des porcs </a:t>
              </a:r>
            </a:p>
            <a:p>
              <a:pPr algn="ctr"/>
              <a:r>
                <a:rPr lang="fr-FR" sz="20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et la répartition des espèces </a:t>
              </a:r>
            </a:p>
            <a:p>
              <a:pPr algn="ctr"/>
              <a:r>
                <a:rPr lang="fr-FR" sz="2000" b="1" dirty="0">
                  <a:solidFill>
                    <a:srgbClr val="0066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 chauves-souris en Chine!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976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 3">
            <a:extLst>
              <a:ext uri="{FF2B5EF4-FFF2-40B4-BE49-F238E27FC236}">
                <a16:creationId xmlns:a16="http://schemas.microsoft.com/office/drawing/2014/main" id="{5F9E65A1-EC9E-47BF-B842-F05B4B4186AA}"/>
              </a:ext>
            </a:extLst>
          </p:cNvPr>
          <p:cNvGrpSpPr/>
          <p:nvPr/>
        </p:nvGrpSpPr>
        <p:grpSpPr>
          <a:xfrm>
            <a:off x="517587" y="454131"/>
            <a:ext cx="11364832" cy="6112159"/>
            <a:chOff x="517587" y="86141"/>
            <a:chExt cx="11364832" cy="6112159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AFE57FF0-48BD-4416-BDB7-EB8D04A884A4}"/>
                </a:ext>
              </a:extLst>
            </p:cNvPr>
            <p:cNvSpPr/>
            <p:nvPr/>
          </p:nvSpPr>
          <p:spPr>
            <a:xfrm>
              <a:off x="517587" y="1366208"/>
              <a:ext cx="11364832" cy="48320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fr-FR" sz="2800" b="1" dirty="0"/>
                <a:t>Les </a:t>
              </a:r>
              <a:r>
                <a:rPr lang="fr-FR" sz="2800" b="1" dirty="0">
                  <a:solidFill>
                    <a:srgbClr val="C00000"/>
                  </a:solidFill>
                </a:rPr>
                <a:t>Chauves-souris</a:t>
              </a:r>
              <a:r>
                <a:rPr lang="fr-FR" sz="2800" b="1" dirty="0"/>
                <a:t> sont qualifiées de </a:t>
              </a:r>
              <a:r>
                <a:rPr lang="fr-FR" sz="2800" b="1" dirty="0">
                  <a:solidFill>
                    <a:srgbClr val="C00000"/>
                  </a:solidFill>
                </a:rPr>
                <a:t>« réservoirs de pathogènes émergents »</a:t>
              </a:r>
              <a:r>
                <a:rPr lang="fr-FR" sz="2800" b="1" dirty="0"/>
                <a:t>…en passant par des relais animaux…</a:t>
              </a:r>
              <a:r>
                <a:rPr lang="fr-FR" sz="2800" b="1" dirty="0">
                  <a:solidFill>
                    <a:srgbClr val="C00000"/>
                  </a:solidFill>
                </a:rPr>
                <a:t>Civette, pangolin?, porc (élevages massifs en Chine)? Transfert zoonotique!</a:t>
              </a:r>
            </a:p>
            <a:p>
              <a:endParaRPr lang="fr-FR" sz="2800" b="1" dirty="0">
                <a:solidFill>
                  <a:srgbClr val="C00000"/>
                </a:solidFill>
              </a:endParaRPr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fr-FR" sz="2800" b="1" dirty="0"/>
                <a:t> Dans les années 2000, avec la multiplication de crises sanitaires dues aux </a:t>
              </a:r>
              <a:r>
                <a:rPr lang="fr-FR" sz="2800" b="1" dirty="0">
                  <a:solidFill>
                    <a:srgbClr val="C00000"/>
                  </a:solidFill>
                </a:rPr>
                <a:t>zoonoses</a:t>
              </a:r>
              <a:r>
                <a:rPr lang="fr-FR" sz="2800" b="1" dirty="0"/>
                <a:t> (maladies transmissibles à l’être humain), le sujet est devenu un enjeu majeur de santé publique. </a:t>
              </a:r>
            </a:p>
            <a:p>
              <a:endParaRPr lang="fr-FR" sz="2800" b="1" dirty="0"/>
            </a:p>
            <a:p>
              <a:pPr marL="457200" indent="-457200">
                <a:buFont typeface="Wingdings" panose="05000000000000000000" pitchFamily="2" charset="2"/>
                <a:buChar char="Ø"/>
              </a:pPr>
              <a:r>
                <a:rPr lang="fr-FR" sz="2800" i="1" u="sng" dirty="0"/>
                <a:t>Contrepartie</a:t>
              </a:r>
              <a:r>
                <a:rPr lang="fr-FR" sz="2800" i="1" dirty="0"/>
                <a:t> : Profusion de délires conspirationnistes. Virus manipulé génétiquement! virus « évadé » d’un laboratoire! virus diffusé « intentionnellement » pour éradiquer une partie de l’humanité! 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2A0B25F-84B1-42B9-BB2E-C0B3A726D6DA}"/>
                </a:ext>
              </a:extLst>
            </p:cNvPr>
            <p:cNvSpPr/>
            <p:nvPr/>
          </p:nvSpPr>
          <p:spPr>
            <a:xfrm>
              <a:off x="1910174" y="86141"/>
              <a:ext cx="7926081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fr-FR" sz="28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DES COUPABLES TOUT DESIGNES…ET DES</a:t>
              </a:r>
            </a:p>
            <a:p>
              <a:pPr algn="ctr"/>
              <a:r>
                <a:rPr lang="fr-FR" sz="28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DELIRES COMPLOTISTES MULTIPLES.</a:t>
              </a:r>
            </a:p>
            <a:p>
              <a:pPr algn="ctr"/>
              <a:endParaRPr lang="fr-FR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63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3CD692BB-ECEF-4E5D-BCF2-65602B9395F3}"/>
              </a:ext>
            </a:extLst>
          </p:cNvPr>
          <p:cNvGrpSpPr/>
          <p:nvPr/>
        </p:nvGrpSpPr>
        <p:grpSpPr>
          <a:xfrm>
            <a:off x="243481" y="45191"/>
            <a:ext cx="11783678" cy="6633451"/>
            <a:chOff x="243481" y="45191"/>
            <a:chExt cx="11783678" cy="6633451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17C6BA43-9A15-4600-9852-C46DBDD37E86}"/>
                </a:ext>
              </a:extLst>
            </p:cNvPr>
            <p:cNvSpPr/>
            <p:nvPr/>
          </p:nvSpPr>
          <p:spPr>
            <a:xfrm>
              <a:off x="243481" y="1522952"/>
              <a:ext cx="11783678" cy="483209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fr-F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L’incubation est de </a:t>
              </a:r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5,5 jours à 6,4 jours </a:t>
              </a:r>
              <a:r>
                <a:rPr lang="fr-F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avec une médiane de 4 jours. 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fr-F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Le délai d’admission en hospitalisation après le début des signes est de </a:t>
              </a:r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6,5 jours à 8 jours. 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fr-F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Plus de </a:t>
              </a:r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80 % des cas sont des formes modérées, 14 % sont des formes graves. 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fr-F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 délai de survenue d’un syndrome de détresse respiratoire (SDRA) après </a:t>
              </a:r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 début des signes est de 9 jours. </a:t>
              </a:r>
            </a:p>
            <a:p>
              <a:pPr marL="342900" indent="-342900">
                <a:buFont typeface="Wingdings" panose="05000000000000000000" pitchFamily="2" charset="2"/>
                <a:buChar char="Ø"/>
              </a:pPr>
              <a:r>
                <a:rPr lang="fr-F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Les signes cliniques les plus fréquents sont : </a:t>
              </a:r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 fièvre</a:t>
              </a:r>
              <a:r>
                <a:rPr lang="fr-F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 toux</a:t>
              </a:r>
              <a:r>
                <a:rPr lang="fr-F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</a:t>
              </a:r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des myalgies et une asthénie</a:t>
              </a:r>
              <a:r>
                <a:rPr lang="fr-F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. Des </a:t>
              </a:r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agueusies</a:t>
              </a:r>
              <a:r>
                <a:rPr lang="fr-F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et </a:t>
              </a:r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des anosmies </a:t>
              </a:r>
              <a:r>
                <a:rPr lang="fr-F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ont été décrites. </a:t>
              </a:r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 diarrhée </a:t>
              </a:r>
              <a:r>
                <a:rPr lang="fr-FR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semble être retrouvée plus souvent chez les personnes âgées (risque déshydratation?).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40B7702-9DA4-479E-8B6F-C28FD87CFD50}"/>
                </a:ext>
              </a:extLst>
            </p:cNvPr>
            <p:cNvSpPr/>
            <p:nvPr/>
          </p:nvSpPr>
          <p:spPr>
            <a:xfrm>
              <a:off x="2697155" y="45191"/>
              <a:ext cx="6096000" cy="1384995"/>
            </a:xfrm>
            <a:prstGeom prst="rect">
              <a:avLst/>
            </a:prstGeom>
          </p:spPr>
          <p:txBody>
            <a:bodyPr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nt1"/>
                </a:rPr>
                <a:t>COREB</a:t>
              </a:r>
            </a:p>
            <a:p>
              <a:pPr algn="ctr"/>
              <a:r>
                <a:rPr lang="fr-FR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nt1"/>
                </a:rPr>
                <a:t>C</a:t>
              </a:r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nt1"/>
                </a:rPr>
                <a:t>oordination </a:t>
              </a:r>
              <a:r>
                <a:rPr lang="fr-FR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nt1"/>
                </a:rPr>
                <a:t>O</a:t>
              </a:r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nt1"/>
                </a:rPr>
                <a:t>pérationnelle</a:t>
              </a:r>
              <a:br>
                <a:rPr lang="fr-FR" sz="2800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fr-FR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nt1"/>
                </a:rPr>
                <a:t>R</a:t>
              </a:r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nt1"/>
                </a:rPr>
                <a:t>isque </a:t>
              </a:r>
              <a:r>
                <a:rPr lang="fr-FR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nt1"/>
                </a:rPr>
                <a:t>E</a:t>
              </a:r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nt1"/>
                </a:rPr>
                <a:t>pidémique et </a:t>
              </a:r>
              <a:r>
                <a:rPr lang="fr-FR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nt1"/>
                </a:rPr>
                <a:t>B</a:t>
              </a:r>
              <a:r>
                <a:rPr lang="fr-FR" sz="28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font1"/>
                </a:rPr>
                <a:t>iologique</a:t>
              </a:r>
              <a:endParaRPr lang="fr-FR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4" name="Phylactère : pensées 3">
              <a:extLst>
                <a:ext uri="{FF2B5EF4-FFF2-40B4-BE49-F238E27FC236}">
                  <a16:creationId xmlns:a16="http://schemas.microsoft.com/office/drawing/2014/main" id="{9C3D9E58-AD3A-4B84-A1DB-2A9EC0705975}"/>
                </a:ext>
              </a:extLst>
            </p:cNvPr>
            <p:cNvSpPr/>
            <p:nvPr/>
          </p:nvSpPr>
          <p:spPr>
            <a:xfrm>
              <a:off x="243481" y="137957"/>
              <a:ext cx="2453674" cy="1033669"/>
            </a:xfrm>
            <a:prstGeom prst="cloudCallou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fr-FR" sz="2800" b="1" dirty="0">
                  <a:solidFill>
                    <a:schemeClr val="accent2">
                      <a:lumMod val="7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RAPPELS</a:t>
              </a: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A518685-3A73-4010-8A7B-1F210810FDB7}"/>
                </a:ext>
              </a:extLst>
            </p:cNvPr>
            <p:cNvSpPr/>
            <p:nvPr/>
          </p:nvSpPr>
          <p:spPr>
            <a:xfrm>
              <a:off x="6430236" y="6216977"/>
              <a:ext cx="5087803" cy="4616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2400" b="1" dirty="0">
                  <a:solidFill>
                    <a:srgbClr val="0000CC"/>
                  </a:solidFill>
                </a:rPr>
                <a:t>https://www.coreb.infectiologie.com/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9103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6ABB722D-53AC-4178-88A8-F9DDA6C32E62}"/>
              </a:ext>
            </a:extLst>
          </p:cNvPr>
          <p:cNvGrpSpPr/>
          <p:nvPr/>
        </p:nvGrpSpPr>
        <p:grpSpPr>
          <a:xfrm>
            <a:off x="173990" y="113984"/>
            <a:ext cx="11844019" cy="6466556"/>
            <a:chOff x="173990" y="113984"/>
            <a:chExt cx="11844019" cy="6466556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B261366-5206-45B3-A44E-31A83734D8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6238" r="-309"/>
            <a:stretch/>
          </p:blipFill>
          <p:spPr>
            <a:xfrm>
              <a:off x="173990" y="952499"/>
              <a:ext cx="11844019" cy="5628041"/>
            </a:xfrm>
            <a:prstGeom prst="rect">
              <a:avLst/>
            </a:prstGeom>
          </p:spPr>
        </p:pic>
        <p:sp>
          <p:nvSpPr>
            <p:cNvPr id="2" name="ZoneTexte 1">
              <a:extLst>
                <a:ext uri="{FF2B5EF4-FFF2-40B4-BE49-F238E27FC236}">
                  <a16:creationId xmlns:a16="http://schemas.microsoft.com/office/drawing/2014/main" id="{20238CF4-23CA-401B-BC63-DC155457D023}"/>
                </a:ext>
              </a:extLst>
            </p:cNvPr>
            <p:cNvSpPr txBox="1"/>
            <p:nvPr/>
          </p:nvSpPr>
          <p:spPr>
            <a:xfrm>
              <a:off x="2647561" y="113984"/>
              <a:ext cx="663912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000" b="1" dirty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Paramètres de la transmission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10936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3E1A9BCB-A368-49E5-9876-DBFB71BD9236}"/>
              </a:ext>
            </a:extLst>
          </p:cNvPr>
          <p:cNvGrpSpPr/>
          <p:nvPr/>
        </p:nvGrpSpPr>
        <p:grpSpPr>
          <a:xfrm>
            <a:off x="112910" y="167425"/>
            <a:ext cx="11885906" cy="6690575"/>
            <a:chOff x="112910" y="167425"/>
            <a:chExt cx="11885906" cy="6690575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CB60DA12-05D9-48FF-B131-41AAF7B31621}"/>
                </a:ext>
              </a:extLst>
            </p:cNvPr>
            <p:cNvGrpSpPr/>
            <p:nvPr/>
          </p:nvGrpSpPr>
          <p:grpSpPr>
            <a:xfrm>
              <a:off x="112910" y="167425"/>
              <a:ext cx="11885906" cy="6690575"/>
              <a:chOff x="112910" y="167425"/>
              <a:chExt cx="11885906" cy="6690575"/>
            </a:xfrm>
          </p:grpSpPr>
          <p:pic>
            <p:nvPicPr>
              <p:cNvPr id="2" name="Image 1">
                <a:extLst>
                  <a:ext uri="{FF2B5EF4-FFF2-40B4-BE49-F238E27FC236}">
                    <a16:creationId xmlns:a16="http://schemas.microsoft.com/office/drawing/2014/main" id="{921C614E-7D75-420C-8981-4F293CFAC1A7}"/>
                  </a:ext>
                </a:extLst>
              </p:cNvPr>
              <p:cNvPicPr/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8890" y="167425"/>
                <a:ext cx="11809926" cy="669057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" name="ZoneTexte 2">
                <a:extLst>
                  <a:ext uri="{FF2B5EF4-FFF2-40B4-BE49-F238E27FC236}">
                    <a16:creationId xmlns:a16="http://schemas.microsoft.com/office/drawing/2014/main" id="{3337396C-5E12-4B7B-BD94-DB82AAE21573}"/>
                  </a:ext>
                </a:extLst>
              </p:cNvPr>
              <p:cNvSpPr txBox="1"/>
              <p:nvPr/>
            </p:nvSpPr>
            <p:spPr>
              <a:xfrm>
                <a:off x="2292439" y="875764"/>
                <a:ext cx="1287340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/>
                  <a:t>Pas de </a:t>
                </a:r>
              </a:p>
              <a:p>
                <a:pPr algn="ctr"/>
                <a:r>
                  <a:rPr lang="fr-FR" b="1" dirty="0"/>
                  <a:t>symptômes</a:t>
                </a:r>
              </a:p>
            </p:txBody>
          </p:sp>
          <p:sp>
            <p:nvSpPr>
              <p:cNvPr id="4" name="ZoneTexte 3">
                <a:extLst>
                  <a:ext uri="{FF2B5EF4-FFF2-40B4-BE49-F238E27FC236}">
                    <a16:creationId xmlns:a16="http://schemas.microsoft.com/office/drawing/2014/main" id="{CE8AF920-C0BD-42D6-8761-C10922BA43DE}"/>
                  </a:ext>
                </a:extLst>
              </p:cNvPr>
              <p:cNvSpPr txBox="1"/>
              <p:nvPr/>
            </p:nvSpPr>
            <p:spPr>
              <a:xfrm>
                <a:off x="2150569" y="2230434"/>
                <a:ext cx="1358064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/>
                  <a:t>Symptômes </a:t>
                </a:r>
              </a:p>
              <a:p>
                <a:pPr algn="ctr"/>
                <a:r>
                  <a:rPr lang="fr-FR" b="1" dirty="0"/>
                  <a:t>légers</a:t>
                </a:r>
              </a:p>
              <a:p>
                <a:pPr algn="ctr"/>
                <a:r>
                  <a:rPr lang="fr-FR" b="1" dirty="0"/>
                  <a:t>ou modérés</a:t>
                </a:r>
              </a:p>
            </p:txBody>
          </p:sp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ED0D8A91-981C-4DC9-8DC0-9FAD157E1192}"/>
                  </a:ext>
                </a:extLst>
              </p:cNvPr>
              <p:cNvSpPr txBox="1"/>
              <p:nvPr/>
            </p:nvSpPr>
            <p:spPr>
              <a:xfrm>
                <a:off x="2263896" y="3419708"/>
                <a:ext cx="1305165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/>
                  <a:t>Symptômes</a:t>
                </a:r>
              </a:p>
              <a:p>
                <a:pPr algn="ctr"/>
                <a:r>
                  <a:rPr lang="fr-FR" b="1" dirty="0"/>
                  <a:t>sévères</a:t>
                </a: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B8D894A0-866F-473B-B4AB-9F4E532698F2}"/>
                  </a:ext>
                </a:extLst>
              </p:cNvPr>
              <p:cNvSpPr txBox="1"/>
              <p:nvPr/>
            </p:nvSpPr>
            <p:spPr>
              <a:xfrm>
                <a:off x="2302532" y="4331983"/>
                <a:ext cx="1305165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/>
                  <a:t>Symptômes</a:t>
                </a:r>
              </a:p>
              <a:p>
                <a:pPr algn="ctr"/>
                <a:r>
                  <a:rPr lang="fr-FR" b="1" dirty="0"/>
                  <a:t>critiques</a:t>
                </a:r>
              </a:p>
            </p:txBody>
          </p:sp>
          <p:sp>
            <p:nvSpPr>
              <p:cNvPr id="7" name="ZoneTexte 6">
                <a:extLst>
                  <a:ext uri="{FF2B5EF4-FFF2-40B4-BE49-F238E27FC236}">
                    <a16:creationId xmlns:a16="http://schemas.microsoft.com/office/drawing/2014/main" id="{E3417AB5-B652-4FF9-9901-D1C5CF14E957}"/>
                  </a:ext>
                </a:extLst>
              </p:cNvPr>
              <p:cNvSpPr txBox="1"/>
              <p:nvPr/>
            </p:nvSpPr>
            <p:spPr>
              <a:xfrm>
                <a:off x="2890285" y="4908021"/>
                <a:ext cx="67877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b="1" dirty="0"/>
                  <a:t>Jours</a:t>
                </a:r>
              </a:p>
            </p:txBody>
          </p:sp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CB93C162-C7F0-4CB3-AFD6-7E5EFF91EAF0}"/>
                  </a:ext>
                </a:extLst>
              </p:cNvPr>
              <p:cNvSpPr txBox="1"/>
              <p:nvPr/>
            </p:nvSpPr>
            <p:spPr>
              <a:xfrm>
                <a:off x="5074276" y="515155"/>
                <a:ext cx="150874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>
                    <a:solidFill>
                      <a:srgbClr val="C00000"/>
                    </a:solidFill>
                  </a:rPr>
                  <a:t>Contagiosité</a:t>
                </a:r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AED7FE3-A5AF-44A0-9C3F-A2FB527B374F}"/>
                  </a:ext>
                </a:extLst>
              </p:cNvPr>
              <p:cNvSpPr txBox="1"/>
              <p:nvPr/>
            </p:nvSpPr>
            <p:spPr>
              <a:xfrm>
                <a:off x="6093853" y="1687132"/>
                <a:ext cx="150874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>
                    <a:solidFill>
                      <a:srgbClr val="C00000"/>
                    </a:solidFill>
                  </a:rPr>
                  <a:t>Contagiosité</a:t>
                </a: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A8BD7007-94E9-4D50-8154-FC09CFF553D4}"/>
                  </a:ext>
                </a:extLst>
              </p:cNvPr>
              <p:cNvSpPr txBox="1"/>
              <p:nvPr/>
            </p:nvSpPr>
            <p:spPr>
              <a:xfrm>
                <a:off x="6428703" y="3179521"/>
                <a:ext cx="150874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>
                    <a:solidFill>
                      <a:srgbClr val="C00000"/>
                    </a:solidFill>
                  </a:rPr>
                  <a:t>Contagiosité</a:t>
                </a: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BF07824-BCB9-4BF1-A145-37C21C73FDBB}"/>
                  </a:ext>
                </a:extLst>
              </p:cNvPr>
              <p:cNvSpPr txBox="1"/>
              <p:nvPr/>
            </p:nvSpPr>
            <p:spPr>
              <a:xfrm>
                <a:off x="6428703" y="4063599"/>
                <a:ext cx="1508746" cy="4001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fr-FR" sz="2000" b="1" dirty="0">
                    <a:solidFill>
                      <a:srgbClr val="C00000"/>
                    </a:solidFill>
                  </a:rPr>
                  <a:t>Contagiosité</a:t>
                </a: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D28ECA46-B21B-4670-A7D7-C58410FE66C5}"/>
                  </a:ext>
                </a:extLst>
              </p:cNvPr>
              <p:cNvSpPr txBox="1"/>
              <p:nvPr/>
            </p:nvSpPr>
            <p:spPr>
              <a:xfrm>
                <a:off x="4095482" y="2369714"/>
                <a:ext cx="1045158" cy="52322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b="1" dirty="0"/>
                  <a:t>Pas de </a:t>
                </a:r>
              </a:p>
              <a:p>
                <a:pPr algn="ctr"/>
                <a:r>
                  <a:rPr lang="fr-FR" sz="1400" b="1" dirty="0"/>
                  <a:t>symptômes</a:t>
                </a: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A735198-905D-48A0-9768-A42EA38F791F}"/>
                  </a:ext>
                </a:extLst>
              </p:cNvPr>
              <p:cNvSpPr txBox="1"/>
              <p:nvPr/>
            </p:nvSpPr>
            <p:spPr>
              <a:xfrm>
                <a:off x="4095482" y="1119269"/>
                <a:ext cx="1045158" cy="52322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b="1" dirty="0"/>
                  <a:t>Pas de </a:t>
                </a:r>
              </a:p>
              <a:p>
                <a:pPr algn="ctr"/>
                <a:r>
                  <a:rPr lang="fr-FR" sz="1400" b="1" dirty="0"/>
                  <a:t>symptômes</a:t>
                </a:r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EFC4C9F3-8A58-4243-BF4E-AF2F031B5F03}"/>
                  </a:ext>
                </a:extLst>
              </p:cNvPr>
              <p:cNvSpPr txBox="1"/>
              <p:nvPr/>
            </p:nvSpPr>
            <p:spPr>
              <a:xfrm>
                <a:off x="4082603" y="3620159"/>
                <a:ext cx="1045158" cy="52322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b="1" dirty="0"/>
                  <a:t>Pas de </a:t>
                </a:r>
              </a:p>
              <a:p>
                <a:pPr algn="ctr"/>
                <a:r>
                  <a:rPr lang="fr-FR" sz="1400" b="1" dirty="0"/>
                  <a:t>symptômes</a:t>
                </a:r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BDBF8ED-12FB-4608-A8BA-AE2A9190279B}"/>
                  </a:ext>
                </a:extLst>
              </p:cNvPr>
              <p:cNvSpPr txBox="1"/>
              <p:nvPr/>
            </p:nvSpPr>
            <p:spPr>
              <a:xfrm>
                <a:off x="4095482" y="4488575"/>
                <a:ext cx="1045158" cy="523220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400" b="1" dirty="0"/>
                  <a:t>Pas de </a:t>
                </a:r>
              </a:p>
              <a:p>
                <a:pPr algn="ctr"/>
                <a:r>
                  <a:rPr lang="fr-FR" sz="1400" b="1" dirty="0"/>
                  <a:t>symptômes</a:t>
                </a:r>
              </a:p>
            </p:txBody>
          </p:sp>
          <p:sp>
            <p:nvSpPr>
              <p:cNvPr id="17" name="ZoneTexte 16">
                <a:extLst>
                  <a:ext uri="{FF2B5EF4-FFF2-40B4-BE49-F238E27FC236}">
                    <a16:creationId xmlns:a16="http://schemas.microsoft.com/office/drawing/2014/main" id="{01DB4261-58B2-49D9-9AC5-711C4F3AF4A0}"/>
                  </a:ext>
                </a:extLst>
              </p:cNvPr>
              <p:cNvSpPr txBox="1"/>
              <p:nvPr/>
            </p:nvSpPr>
            <p:spPr>
              <a:xfrm>
                <a:off x="112910" y="2300959"/>
                <a:ext cx="1278492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b="1" dirty="0"/>
                  <a:t>Population </a:t>
                </a:r>
              </a:p>
              <a:p>
                <a:pPr algn="ctr"/>
                <a:r>
                  <a:rPr lang="fr-FR" b="1" dirty="0"/>
                  <a:t>générale</a:t>
                </a:r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28C4392-59F5-4B7D-9549-0FD6BC03037A}"/>
                  </a:ext>
                </a:extLst>
              </p:cNvPr>
              <p:cNvSpPr txBox="1"/>
              <p:nvPr/>
            </p:nvSpPr>
            <p:spPr>
              <a:xfrm>
                <a:off x="10580070" y="2791039"/>
                <a:ext cx="975267" cy="58477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fr-FR" sz="1600" b="1" dirty="0"/>
                  <a:t>Taux de</a:t>
                </a:r>
              </a:p>
              <a:p>
                <a:pPr algn="ctr"/>
                <a:r>
                  <a:rPr lang="fr-FR" sz="1600" b="1" dirty="0"/>
                  <a:t>mortalité</a:t>
                </a:r>
              </a:p>
            </p:txBody>
          </p:sp>
        </p:grp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CCC5CBD-8C3B-4035-A584-D0AE2BA9C69C}"/>
                </a:ext>
              </a:extLst>
            </p:cNvPr>
            <p:cNvSpPr txBox="1"/>
            <p:nvPr/>
          </p:nvSpPr>
          <p:spPr>
            <a:xfrm>
              <a:off x="5290510" y="2370209"/>
              <a:ext cx="873957" cy="57708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050" b="1" dirty="0"/>
                <a:t>Symptômes </a:t>
              </a:r>
            </a:p>
            <a:p>
              <a:pPr algn="ctr"/>
              <a:r>
                <a:rPr lang="fr-FR" sz="1050" b="1" dirty="0"/>
                <a:t>légers</a:t>
              </a:r>
            </a:p>
            <a:p>
              <a:pPr algn="ctr"/>
              <a:r>
                <a:rPr lang="fr-FR" sz="1050" b="1" dirty="0"/>
                <a:t>ou modérés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949954B-C7F7-4D9C-9444-FDA5CCED874F}"/>
                </a:ext>
              </a:extLst>
            </p:cNvPr>
            <p:cNvSpPr txBox="1"/>
            <p:nvPr/>
          </p:nvSpPr>
          <p:spPr>
            <a:xfrm>
              <a:off x="5193338" y="3601489"/>
              <a:ext cx="703609" cy="3385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/>
                <a:t>Symptômes </a:t>
              </a:r>
            </a:p>
            <a:p>
              <a:pPr algn="ctr"/>
              <a:r>
                <a:rPr lang="fr-FR" sz="800" b="1" dirty="0"/>
                <a:t>sévères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FF119E8E-7608-4127-A196-B89FE3990025}"/>
                </a:ext>
              </a:extLst>
            </p:cNvPr>
            <p:cNvSpPr txBox="1"/>
            <p:nvPr/>
          </p:nvSpPr>
          <p:spPr>
            <a:xfrm>
              <a:off x="5127761" y="4509735"/>
              <a:ext cx="703609" cy="338554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800" b="1" dirty="0"/>
                <a:t>Symptômes </a:t>
              </a:r>
            </a:p>
            <a:p>
              <a:pPr algn="ctr"/>
              <a:r>
                <a:rPr lang="fr-FR" sz="800" b="1" dirty="0"/>
                <a:t>sévères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441688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3021</TotalTime>
  <Words>3773</Words>
  <Application>Microsoft Office PowerPoint</Application>
  <PresentationFormat>Grand écran</PresentationFormat>
  <Paragraphs>612</Paragraphs>
  <Slides>47</Slides>
  <Notes>19</Notes>
  <HiddenSlides>0</HiddenSlides>
  <MMClips>0</MMClips>
  <ScaleCrop>false</ScaleCrop>
  <HeadingPairs>
    <vt:vector size="6" baseType="variant">
      <vt:variant>
        <vt:lpstr>Polices utilisées</vt:lpstr>
      </vt:variant>
      <vt:variant>
        <vt:i4>23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47</vt:i4>
      </vt:variant>
    </vt:vector>
  </HeadingPairs>
  <TitlesOfParts>
    <vt:vector size="71" baseType="lpstr">
      <vt:lpstr>Advhelvneue-italic</vt:lpstr>
      <vt:lpstr>AdvOTf0129623</vt:lpstr>
      <vt:lpstr>AdvP8900</vt:lpstr>
      <vt:lpstr>AdvP8906</vt:lpstr>
      <vt:lpstr>AdvPi1</vt:lpstr>
      <vt:lpstr>AdvPSA183</vt:lpstr>
      <vt:lpstr>Arial</vt:lpstr>
      <vt:lpstr>Calibri</vt:lpstr>
      <vt:lpstr>Calibri Light</vt:lpstr>
      <vt:lpstr>Calibri-Italic</vt:lpstr>
      <vt:lpstr>CIDFont+F3</vt:lpstr>
      <vt:lpstr>CIDFont+F5</vt:lpstr>
      <vt:lpstr>font1</vt:lpstr>
      <vt:lpstr>GillSans-LightItalic</vt:lpstr>
      <vt:lpstr>HardingText-Regular</vt:lpstr>
      <vt:lpstr>JoannaMT-BoldItalic</vt:lpstr>
      <vt:lpstr>MyriadPro-Regular</vt:lpstr>
      <vt:lpstr>Open Sans</vt:lpstr>
      <vt:lpstr>OTNEJMQuadraat</vt:lpstr>
      <vt:lpstr>OTNEJMScalaSansLF-Bold</vt:lpstr>
      <vt:lpstr>Symbol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Max LAFONTAN</dc:creator>
  <cp:lastModifiedBy>Max LAFONTAN</cp:lastModifiedBy>
  <cp:revision>275</cp:revision>
  <cp:lastPrinted>2020-04-27T14:17:18Z</cp:lastPrinted>
  <dcterms:created xsi:type="dcterms:W3CDTF">2020-02-25T06:33:23Z</dcterms:created>
  <dcterms:modified xsi:type="dcterms:W3CDTF">2020-12-18T09:52:57Z</dcterms:modified>
</cp:coreProperties>
</file>